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4" r:id="rId9"/>
    <p:sldId id="263" r:id="rId10"/>
    <p:sldId id="265" r:id="rId11"/>
    <p:sldId id="267" r:id="rId12"/>
    <p:sldId id="268" r:id="rId13"/>
    <p:sldId id="296" r:id="rId14"/>
    <p:sldId id="276" r:id="rId15"/>
    <p:sldId id="283" r:id="rId16"/>
    <p:sldId id="273" r:id="rId17"/>
    <p:sldId id="278" r:id="rId18"/>
    <p:sldId id="271" r:id="rId19"/>
    <p:sldId id="275" r:id="rId20"/>
    <p:sldId id="272" r:id="rId21"/>
    <p:sldId id="277" r:id="rId22"/>
    <p:sldId id="284" r:id="rId23"/>
    <p:sldId id="281" r:id="rId24"/>
    <p:sldId id="266" r:id="rId25"/>
    <p:sldId id="279" r:id="rId26"/>
    <p:sldId id="280" r:id="rId27"/>
    <p:sldId id="282" r:id="rId28"/>
    <p:sldId id="285" r:id="rId29"/>
    <p:sldId id="298" r:id="rId30"/>
    <p:sldId id="297" r:id="rId31"/>
    <p:sldId id="299" r:id="rId32"/>
    <p:sldId id="300" r:id="rId33"/>
    <p:sldId id="301" r:id="rId34"/>
    <p:sldId id="295" r:id="rId35"/>
    <p:sldId id="302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667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FE8D2-C092-436F-B082-EBE1698BB0BC}" type="datetimeFigureOut">
              <a:rPr lang="en-CA" smtClean="0"/>
              <a:pPr/>
              <a:t>2020-11-13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A69C9-9CFE-4EED-8DE2-5D3B3C961EE5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26154-50EE-439E-8912-178272039C35}" type="datetimeFigureOut">
              <a:rPr lang="en-CA" smtClean="0"/>
              <a:t>2020-11-13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56251-946A-4CBF-8012-E7EB0D66EA82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1032BF5-1497-434C-AD22-765BA316D5CA}" type="slidenum">
              <a:rPr lang="en-US"/>
              <a:pPr/>
              <a:t>36</a:t>
            </a:fld>
            <a:endParaRPr lang="en-US"/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en-CA"/>
          </a:p>
        </p:txBody>
      </p:sp>
      <p:sp>
        <p:nvSpPr>
          <p:cNvPr id="922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512" y="4343231"/>
            <a:ext cx="5485536" cy="411378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6C22BC7-EC69-458A-9192-4FB39C978D3B}" type="slidenum">
              <a:rPr lang="en-US"/>
              <a:pPr/>
              <a:t>37</a:t>
            </a:fld>
            <a:endParaRPr lang="en-US"/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en-CA"/>
          </a:p>
        </p:txBody>
      </p:sp>
      <p:sp>
        <p:nvSpPr>
          <p:cNvPr id="1024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512" y="4343231"/>
            <a:ext cx="5485536" cy="411378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A37E769-C120-4D80-B703-138F2D9D9410}" type="slidenum">
              <a:rPr lang="en-US"/>
              <a:pPr/>
              <a:t>38</a:t>
            </a:fld>
            <a:endParaRPr lang="en-US"/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en-CA"/>
          </a:p>
        </p:txBody>
      </p:sp>
      <p:sp>
        <p:nvSpPr>
          <p:cNvPr id="1126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512" y="4343231"/>
            <a:ext cx="5485536" cy="411378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44F931E-7831-4EEF-90D5-987068C2F283}" type="slidenum">
              <a:rPr lang="en-US"/>
              <a:pPr/>
              <a:t>39</a:t>
            </a:fld>
            <a:endParaRPr lang="en-US"/>
          </a:p>
        </p:txBody>
      </p:sp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en-CA"/>
          </a:p>
        </p:txBody>
      </p:sp>
      <p:sp>
        <p:nvSpPr>
          <p:cNvPr id="1229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512" y="4343231"/>
            <a:ext cx="5485536" cy="411378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62AAC-A266-46AC-A22E-AA627D1A0F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1D112-54C2-4FC4-A902-FE8A495476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F5667-46A2-48B3-A26F-9807664010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0DCC6-F8F7-4289-A680-5E05745CB7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F665F-0529-435D-8B88-C4D2383A30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EF46D-459C-4C1A-9D8B-2910E9A39C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86BD-065F-4299-AA9D-A4DCCA887A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0FDF7-127E-4BBB-8977-D0A37D91E3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CBCEB-A672-4B16-B249-D0FB68780B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8374C-1A62-467F-88B4-3BB1856406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7D83E-EFA2-4D73-963D-9DA79FC92B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5DFB6-E130-4DCD-BA8A-971ABEC01D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BE8C46F-38FA-4E92-AC43-D150588503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educationalgames.nobelprize.org/educational/medicine/bloodtypinggame/gamev2/index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h-XdNnTZUo" TargetMode="External"/><Relationship Id="rId7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IfArZ5rZrhI" TargetMode="External"/><Relationship Id="rId5" Type="http://schemas.openxmlformats.org/officeDocument/2006/relationships/hyperlink" Target="http://www.youtube.com/watch?v=mimy915mpWs" TargetMode="External"/><Relationship Id="rId4" Type="http://schemas.openxmlformats.org/officeDocument/2006/relationships/hyperlink" Target="https://www.youtube.com/watch?v=A0MwfrZzCCs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20713"/>
            <a:ext cx="7772400" cy="1470025"/>
          </a:xfrm>
        </p:spPr>
        <p:txBody>
          <a:bodyPr/>
          <a:lstStyle/>
          <a:p>
            <a:pPr eaLnBrk="1" hangingPunct="1"/>
            <a:r>
              <a:rPr lang="en-US">
                <a:latin typeface="Calibri" pitchFamily="34" charset="0"/>
              </a:rPr>
              <a:t>Blood!</a:t>
            </a:r>
          </a:p>
        </p:txBody>
      </p:sp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2060575"/>
            <a:ext cx="42862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Platlet micsroscope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04800" y="0"/>
            <a:ext cx="9448800" cy="7077686"/>
          </a:xfr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CA">
                <a:latin typeface="Calibri" pitchFamily="34" charset="0"/>
              </a:rPr>
              <a:t>III. A sample of Centrifuged Blood </a:t>
            </a:r>
            <a:endParaRPr lang="en-US">
              <a:latin typeface="Calibri" pitchFamily="34" charset="0"/>
            </a:endParaRPr>
          </a:p>
        </p:txBody>
      </p:sp>
      <p:pic>
        <p:nvPicPr>
          <p:cNvPr id="24578" name="Picture 2" descr="centrifuged blood with breakdow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3810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4724400" y="4038600"/>
            <a:ext cx="76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486400" y="4038600"/>
            <a:ext cx="0" cy="1219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724400" y="5257800"/>
            <a:ext cx="76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486400" y="4648200"/>
            <a:ext cx="609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583" name="TextBox 13"/>
          <p:cNvSpPr txBox="1">
            <a:spLocks noChangeArrowheads="1"/>
          </p:cNvSpPr>
          <p:nvPr/>
        </p:nvSpPr>
        <p:spPr bwMode="auto">
          <a:xfrm>
            <a:off x="6172200" y="4343400"/>
            <a:ext cx="236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>
                <a:latin typeface="Calibri" pitchFamily="34" charset="0"/>
              </a:rPr>
              <a:t>Formed Elements</a:t>
            </a:r>
          </a:p>
          <a:p>
            <a:r>
              <a:rPr lang="en-CA">
                <a:latin typeface="Calibri" pitchFamily="34" charset="0"/>
              </a:rPr>
              <a:t>Approx. 45%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038600" y="3581400"/>
            <a:ext cx="609600" cy="228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585" name="TextBox 16"/>
          <p:cNvSpPr txBox="1">
            <a:spLocks noChangeArrowheads="1"/>
          </p:cNvSpPr>
          <p:nvPr/>
        </p:nvSpPr>
        <p:spPr bwMode="auto">
          <a:xfrm>
            <a:off x="4648200" y="33528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>
                <a:latin typeface="Calibri" pitchFamily="34" charset="0"/>
              </a:rPr>
              <a:t>Approx. 55%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CA" dirty="0">
                <a:latin typeface="Calibri" pitchFamily="34" charset="0"/>
              </a:rPr>
              <a:t>IV. Blood Types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 marL="514350" indent="-514350" eaLnBrk="1" hangingPunct="1">
              <a:buFontTx/>
              <a:buAutoNum type="alphaUcPeriod"/>
            </a:pPr>
            <a:r>
              <a:rPr lang="en-US" sz="2800" dirty="0">
                <a:latin typeface="Calibri" pitchFamily="34" charset="0"/>
              </a:rPr>
              <a:t>Determined by blood antigens called </a:t>
            </a:r>
            <a:r>
              <a:rPr lang="en-US" sz="2800" dirty="0" err="1">
                <a:latin typeface="Calibri" pitchFamily="34" charset="0"/>
              </a:rPr>
              <a:t>agglutinogens</a:t>
            </a:r>
            <a:endParaRPr lang="en-US" sz="2800" dirty="0">
              <a:latin typeface="Calibri" pitchFamily="34" charset="0"/>
            </a:endParaRPr>
          </a:p>
          <a:p>
            <a:pPr marL="914400" lvl="1" indent="-514350" eaLnBrk="1" hangingPunct="1">
              <a:buFontTx/>
              <a:buAutoNum type="arabicPeriod"/>
            </a:pPr>
            <a:r>
              <a:rPr lang="en-US" sz="3200" dirty="0">
                <a:latin typeface="Calibri" pitchFamily="34" charset="0"/>
              </a:rPr>
              <a:t>The antigens are protein markers or bumps on the surface of the RBC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en-US" sz="3200" dirty="0">
                <a:latin typeface="Calibri" pitchFamily="34" charset="0"/>
              </a:rPr>
              <a:t>There are three main antigens</a:t>
            </a:r>
          </a:p>
          <a:p>
            <a:pPr marL="1314450" lvl="2" indent="-514350" eaLnBrk="1" hangingPunct="1">
              <a:buFontTx/>
              <a:buAutoNum type="alphaLcPeriod"/>
            </a:pPr>
            <a:r>
              <a:rPr lang="en-US" sz="2800" dirty="0">
                <a:latin typeface="Calibri" pitchFamily="34" charset="0"/>
              </a:rPr>
              <a:t>A</a:t>
            </a:r>
          </a:p>
          <a:p>
            <a:pPr marL="1314450" lvl="2" indent="-514350" eaLnBrk="1" hangingPunct="1">
              <a:buFontTx/>
              <a:buAutoNum type="alphaLcPeriod"/>
            </a:pPr>
            <a:r>
              <a:rPr lang="en-US" sz="2800" dirty="0">
                <a:latin typeface="Calibri" pitchFamily="34" charset="0"/>
              </a:rPr>
              <a:t>B</a:t>
            </a:r>
          </a:p>
          <a:p>
            <a:pPr marL="1314450" lvl="2" indent="-514350" eaLnBrk="1" hangingPunct="1">
              <a:buFontTx/>
              <a:buAutoNum type="alphaLcPeriod"/>
            </a:pPr>
            <a:r>
              <a:rPr lang="en-US" sz="2800" dirty="0" err="1">
                <a:latin typeface="Calibri" pitchFamily="34" charset="0"/>
              </a:rPr>
              <a:t>Rh</a:t>
            </a:r>
            <a:r>
              <a:rPr lang="en-US" sz="2800" dirty="0">
                <a:latin typeface="Calibri" pitchFamily="34" charset="0"/>
              </a:rPr>
              <a:t> factor (Rhesus factor) which determines positive/negative</a:t>
            </a:r>
            <a:endParaRPr lang="en-US" sz="3200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D9EB10-DB66-4FD6-83A0-A58DD51B0F49}"/>
              </a:ext>
            </a:extLst>
          </p:cNvPr>
          <p:cNvSpPr txBox="1"/>
          <p:nvPr/>
        </p:nvSpPr>
        <p:spPr>
          <a:xfrm>
            <a:off x="259081" y="533400"/>
            <a:ext cx="1569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Shape on red blood cell.</a:t>
            </a:r>
          </a:p>
          <a:p>
            <a:r>
              <a:rPr lang="en-CA" dirty="0">
                <a:solidFill>
                  <a:srgbClr val="FF0000"/>
                </a:solidFill>
              </a:rPr>
              <a:t>Antigen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073EB2-FE22-414D-8C01-DAEA3C15D882}"/>
              </a:ext>
            </a:extLst>
          </p:cNvPr>
          <p:cNvSpPr txBox="1"/>
          <p:nvPr/>
        </p:nvSpPr>
        <p:spPr>
          <a:xfrm>
            <a:off x="262829" y="1456730"/>
            <a:ext cx="1413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Blood type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9FF093-AA1E-4ABF-A9A3-B0301C50CAD6}"/>
              </a:ext>
            </a:extLst>
          </p:cNvPr>
          <p:cNvSpPr txBox="1"/>
          <p:nvPr/>
        </p:nvSpPr>
        <p:spPr>
          <a:xfrm flipH="1">
            <a:off x="304797" y="2164081"/>
            <a:ext cx="1371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B0F0"/>
                </a:solidFill>
              </a:rPr>
              <a:t>Antibodies in the plasma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A4C685-82AE-4FBA-B8BE-C12B708AC2DA}"/>
              </a:ext>
            </a:extLst>
          </p:cNvPr>
          <p:cNvSpPr txBox="1"/>
          <p:nvPr/>
        </p:nvSpPr>
        <p:spPr>
          <a:xfrm>
            <a:off x="304797" y="3429000"/>
            <a:ext cx="137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C000"/>
                </a:solidFill>
              </a:rPr>
              <a:t>can donate to types: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946366-343E-4A16-9232-51F21C5DA30E}"/>
              </a:ext>
            </a:extLst>
          </p:cNvPr>
          <p:cNvSpPr txBox="1"/>
          <p:nvPr/>
        </p:nvSpPr>
        <p:spPr>
          <a:xfrm>
            <a:off x="411481" y="5031939"/>
            <a:ext cx="15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7030A0"/>
                </a:solidFill>
              </a:rPr>
              <a:t>Can receive from Types: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767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Antigens and Antibodies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pPr>
              <a:buNone/>
            </a:pPr>
            <a:endParaRPr lang="en-CA" dirty="0"/>
          </a:p>
        </p:txBody>
      </p:sp>
      <p:pic>
        <p:nvPicPr>
          <p:cNvPr id="1026" name="Picture 2" descr="C:\Users\D107\Desktop\bloodty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423" y="1524001"/>
            <a:ext cx="8327377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CA" dirty="0">
                <a:latin typeface="Calibri" pitchFamily="34" charset="0"/>
              </a:rPr>
              <a:t>IV. Blood Types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6146" name="Picture 2" descr="C:\Users\D107\Desktop\reparti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57400"/>
            <a:ext cx="7870767" cy="3244292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1371601"/>
            <a:ext cx="8153400" cy="533399"/>
          </a:xfrm>
        </p:spPr>
        <p:txBody>
          <a:bodyPr/>
          <a:lstStyle/>
          <a:p>
            <a:pPr marL="514350" indent="-514350" eaLnBrk="1" hangingPunct="1">
              <a:buNone/>
            </a:pPr>
            <a:r>
              <a:rPr lang="en-US" sz="2800" dirty="0">
                <a:latin typeface="Calibri" pitchFamily="34" charset="0"/>
              </a:rPr>
              <a:t>B.  Distribution in Quebec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>
                <a:latin typeface="Calibri" pitchFamily="34" charset="0"/>
              </a:rPr>
              <a:t> Blood Typing</a:t>
            </a:r>
            <a:endParaRPr lang="en-CA" dirty="0">
              <a:latin typeface="Calibri" pitchFamily="34" charset="0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514350" eaLnBrk="1" hangingPunct="1">
              <a:buFontTx/>
              <a:buAutoNum type="arabicPeriod"/>
            </a:pPr>
            <a:r>
              <a:rPr lang="en-US" dirty="0">
                <a:latin typeface="Calibri" pitchFamily="34" charset="0"/>
              </a:rPr>
              <a:t>Place 2 drops of Sample 1 on each spot of the spot plate.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en-US" dirty="0">
                <a:latin typeface="Calibri" pitchFamily="34" charset="0"/>
              </a:rPr>
              <a:t>Add 2 drops antibody A to spot A, 2 drops of </a:t>
            </a:r>
            <a:r>
              <a:rPr lang="en-US" dirty="0" err="1">
                <a:latin typeface="Calibri" pitchFamily="34" charset="0"/>
              </a:rPr>
              <a:t>antiB</a:t>
            </a:r>
            <a:r>
              <a:rPr lang="en-US" dirty="0">
                <a:latin typeface="Calibri" pitchFamily="34" charset="0"/>
              </a:rPr>
              <a:t> to spot B and 2 drops of anti </a:t>
            </a:r>
            <a:r>
              <a:rPr lang="en-US" dirty="0" err="1">
                <a:latin typeface="Calibri" pitchFamily="34" charset="0"/>
              </a:rPr>
              <a:t>Rh</a:t>
            </a:r>
            <a:r>
              <a:rPr lang="en-US" dirty="0">
                <a:latin typeface="Calibri" pitchFamily="34" charset="0"/>
              </a:rPr>
              <a:t> to spot </a:t>
            </a:r>
            <a:r>
              <a:rPr lang="en-US" dirty="0" err="1">
                <a:latin typeface="Calibri" pitchFamily="34" charset="0"/>
              </a:rPr>
              <a:t>Rh</a:t>
            </a:r>
            <a:r>
              <a:rPr lang="en-US" dirty="0">
                <a:latin typeface="Calibri" pitchFamily="34" charset="0"/>
              </a:rPr>
              <a:t>.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en-US" dirty="0">
                <a:latin typeface="Calibri" pitchFamily="34" charset="0"/>
              </a:rPr>
              <a:t>When clumping happens, the RBC has the specific antigen.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en-US" dirty="0">
                <a:latin typeface="Calibri" pitchFamily="34" charset="0"/>
              </a:rPr>
              <a:t>Record your results.</a:t>
            </a:r>
          </a:p>
          <a:p>
            <a:pPr marL="914400" lvl="1" indent="-514350" eaLnBrk="1" hangingPunct="1">
              <a:buFontTx/>
              <a:buAutoNum type="arabicPeriod"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Test Results</a:t>
            </a:r>
          </a:p>
        </p:txBody>
      </p:sp>
      <p:pic>
        <p:nvPicPr>
          <p:cNvPr id="3074" name="Picture 2" descr="C:\Users\D107\Desktop\blood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8146212" cy="5374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>
                <a:latin typeface="Calibri" pitchFamily="34" charset="0"/>
              </a:rPr>
              <a:t>V. Blood Transfusions</a:t>
            </a:r>
            <a:endParaRPr lang="en-CA">
              <a:latin typeface="Calibri" pitchFamily="34" charset="0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marL="514350" indent="-514350" eaLnBrk="1" hangingPunct="1">
              <a:buFontTx/>
              <a:buAutoNum type="alphaUcPeriod"/>
            </a:pPr>
            <a:r>
              <a:rPr lang="en-US" sz="2800" dirty="0">
                <a:latin typeface="Calibri" pitchFamily="34" charset="0"/>
              </a:rPr>
              <a:t>Def: The injection of blood into a person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en-US" sz="2400" dirty="0">
                <a:latin typeface="Calibri" pitchFamily="34" charset="0"/>
              </a:rPr>
              <a:t>Recipient -&gt; RECEIVES (gets) blood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en-US" sz="2400" dirty="0">
                <a:latin typeface="Calibri" pitchFamily="34" charset="0"/>
              </a:rPr>
              <a:t>Donor -&gt; DONATES (gives) blood</a:t>
            </a:r>
          </a:p>
          <a:p>
            <a:pPr marL="514350" indent="-514350" eaLnBrk="1" hangingPunct="1">
              <a:buFontTx/>
              <a:buAutoNum type="alphaUcPeriod"/>
            </a:pPr>
            <a:r>
              <a:rPr lang="en-US" sz="2800" dirty="0">
                <a:latin typeface="Calibri" pitchFamily="34" charset="0"/>
              </a:rPr>
              <a:t>The recipient can not receive blood with </a:t>
            </a:r>
            <a:r>
              <a:rPr lang="en-US" sz="2800" b="1" dirty="0">
                <a:latin typeface="Calibri" pitchFamily="34" charset="0"/>
              </a:rPr>
              <a:t>antigens</a:t>
            </a:r>
            <a:r>
              <a:rPr lang="en-US" sz="2800" dirty="0">
                <a:latin typeface="Calibri" pitchFamily="34" charset="0"/>
              </a:rPr>
              <a:t> that are not already present on his/her own blood.</a:t>
            </a:r>
          </a:p>
          <a:p>
            <a:pPr marL="514350" indent="-514350" eaLnBrk="1" hangingPunct="1">
              <a:buFontTx/>
              <a:buAutoNum type="alphaUcPeriod"/>
            </a:pPr>
            <a:endParaRPr lang="en-US" sz="2800" dirty="0">
              <a:latin typeface="Calibri" pitchFamily="34" charset="0"/>
            </a:endParaRPr>
          </a:p>
          <a:p>
            <a:pPr marL="514350" indent="-514350" eaLnBrk="1" hangingPunct="1">
              <a:buFontTx/>
              <a:buAutoNum type="alphaUcPeriod"/>
            </a:pPr>
            <a:r>
              <a:rPr lang="en-US" sz="2800" dirty="0">
                <a:latin typeface="Calibri" pitchFamily="34" charset="0"/>
              </a:rPr>
              <a:t>Blood will agglutinate (coagulate/clump) if it is mixed with blood having foreign </a:t>
            </a:r>
            <a:r>
              <a:rPr lang="en-US" sz="2800" b="1" dirty="0">
                <a:latin typeface="Calibri" pitchFamily="34" charset="0"/>
              </a:rPr>
              <a:t>antigens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828800" y="4114800"/>
            <a:ext cx="541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  <a:latin typeface="Calibri" pitchFamily="34" charset="0"/>
              </a:rPr>
              <a:t>I CANNOT RECEIVE WHAT I DO NOT HAVE!!!!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76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>
                <a:latin typeface="Calibri" pitchFamily="34" charset="0"/>
              </a:rPr>
              <a:t>V. Blood Transfusions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 startAt="4"/>
            </a:pPr>
            <a:r>
              <a:rPr lang="en-US" dirty="0">
                <a:latin typeface="Calibri" pitchFamily="34" charset="0"/>
              </a:rPr>
              <a:t>Universal Donor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latin typeface="Calibri" pitchFamily="34" charset="0"/>
              </a:rPr>
              <a:t>Is blood type O-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latin typeface="Calibri" pitchFamily="34" charset="0"/>
              </a:rPr>
              <a:t>Can give to every blood type since it has </a:t>
            </a:r>
            <a:r>
              <a:rPr lang="en-US" b="1" u="sng" dirty="0">
                <a:latin typeface="Calibri" pitchFamily="34" charset="0"/>
              </a:rPr>
              <a:t>no antigens on it</a:t>
            </a:r>
            <a:endParaRPr lang="en-US" dirty="0">
              <a:latin typeface="Calibri" pitchFamily="34" charset="0"/>
            </a:endParaRPr>
          </a:p>
          <a:p>
            <a:pPr marL="514350" indent="-514350">
              <a:buFont typeface="+mj-lt"/>
              <a:buAutoNum type="alphaUcPeriod" startAt="4"/>
            </a:pPr>
            <a:r>
              <a:rPr lang="en-US" dirty="0">
                <a:latin typeface="Calibri" pitchFamily="34" charset="0"/>
              </a:rPr>
              <a:t>Universal Recipient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latin typeface="Calibri" pitchFamily="34" charset="0"/>
              </a:rPr>
              <a:t>Is blood type AB+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latin typeface="Calibri" pitchFamily="34" charset="0"/>
              </a:rPr>
              <a:t>Can get all blood types since it has </a:t>
            </a:r>
            <a:r>
              <a:rPr lang="en-US" b="1" u="sng" dirty="0">
                <a:latin typeface="Calibri" pitchFamily="34" charset="0"/>
              </a:rPr>
              <a:t>all the antigens on it</a:t>
            </a:r>
            <a:endParaRPr lang="en-CA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>
                <a:latin typeface="Calibri" pitchFamily="34" charset="0"/>
              </a:rPr>
              <a:t>I.	Make up of Blood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90600" lvl="1" indent="-533400" eaLnBrk="1" hangingPunct="1">
              <a:buFontTx/>
              <a:buAutoNum type="alphaUcPeriod"/>
            </a:pPr>
            <a:r>
              <a:rPr lang="en-US" sz="3200">
                <a:latin typeface="Calibri" pitchFamily="34" charset="0"/>
              </a:rPr>
              <a:t>A type of connective tissue</a:t>
            </a:r>
          </a:p>
          <a:p>
            <a:pPr marL="990600" lvl="1" indent="-533400" eaLnBrk="1" hangingPunct="1">
              <a:buFontTx/>
              <a:buAutoNum type="alphaUcPeriod"/>
            </a:pPr>
            <a:r>
              <a:rPr lang="en-US" sz="3200">
                <a:latin typeface="Calibri" pitchFamily="34" charset="0"/>
              </a:rPr>
              <a:t>Composed of a liquid (</a:t>
            </a:r>
            <a:r>
              <a:rPr lang="en-US" sz="3200" u="sng">
                <a:latin typeface="Calibri" pitchFamily="34" charset="0"/>
              </a:rPr>
              <a:t>plasma</a:t>
            </a:r>
            <a:r>
              <a:rPr lang="en-US" sz="3200">
                <a:latin typeface="Calibri" pitchFamily="34" charset="0"/>
              </a:rPr>
              <a:t>), in which </a:t>
            </a:r>
            <a:r>
              <a:rPr lang="en-US" sz="3200" u="sng">
                <a:latin typeface="Calibri" pitchFamily="34" charset="0"/>
              </a:rPr>
              <a:t>formed elements</a:t>
            </a:r>
            <a:r>
              <a:rPr lang="en-US" sz="3200">
                <a:latin typeface="Calibri" pitchFamily="34" charset="0"/>
              </a:rPr>
              <a:t> are suspended.</a:t>
            </a:r>
          </a:p>
          <a:p>
            <a:pPr marL="990600" lvl="1" indent="-533400" eaLnBrk="1" hangingPunct="1">
              <a:buFontTx/>
              <a:buAutoNum type="alphaUcPeriod"/>
            </a:pPr>
            <a:r>
              <a:rPr lang="en-US" sz="3200">
                <a:latin typeface="Calibri" pitchFamily="34" charset="0"/>
              </a:rPr>
              <a:t>Blood is somewhat viscous (thick).</a:t>
            </a:r>
          </a:p>
          <a:p>
            <a:pPr marL="990600" lvl="1" indent="-533400" eaLnBrk="1" hangingPunct="1">
              <a:buFontTx/>
              <a:buAutoNum type="alphaUcPeriod"/>
            </a:pPr>
            <a:r>
              <a:rPr lang="en-US" sz="3200">
                <a:latin typeface="Calibri" pitchFamily="34" charset="0"/>
              </a:rPr>
              <a:t>The viscosity of blood is due to the formed elements and the dissolved substances in the plasma </a:t>
            </a:r>
          </a:p>
          <a:p>
            <a:pPr marL="990600" lvl="1" indent="-533400" eaLnBrk="1" hangingPunct="1">
              <a:buFontTx/>
              <a:buAutoNum type="alphaUcPeriod"/>
            </a:pPr>
            <a:endParaRPr lang="en-US" sz="320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CA" dirty="0">
                <a:latin typeface="Calibri" pitchFamily="34" charset="0"/>
              </a:rPr>
              <a:t>V. Blood Transfusions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1054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lphaUcPeriod" startAt="4"/>
            </a:pPr>
            <a:r>
              <a:rPr lang="en-US" dirty="0">
                <a:latin typeface="Calibri" pitchFamily="34" charset="0"/>
              </a:rPr>
              <a:t>Blood Compatibility Chart</a:t>
            </a:r>
          </a:p>
          <a:p>
            <a:pPr marL="514350" indent="-514350" eaLnBrk="1" hangingPunct="1">
              <a:buFontTx/>
              <a:buNone/>
            </a:pPr>
            <a:endParaRPr lang="en-CA" dirty="0">
              <a:latin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676400"/>
          <a:ext cx="7772400" cy="438912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5750">
                <a:tc rowSpan="2">
                  <a:txBody>
                    <a:bodyPr/>
                    <a:lstStyle/>
                    <a:p>
                      <a:pPr algn="ctr"/>
                      <a:endParaRPr lang="en-CA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CA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itchFamily="34" charset="0"/>
                        </a:rPr>
                        <a:t>Donor Blood Type</a:t>
                      </a:r>
                      <a:endParaRPr lang="en-CA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A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A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A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A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A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A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A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O-</a:t>
                      </a:r>
                      <a:endParaRPr lang="en-CA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O+</a:t>
                      </a:r>
                      <a:endParaRPr lang="en-CA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A-</a:t>
                      </a:r>
                      <a:endParaRPr lang="en-CA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A+</a:t>
                      </a:r>
                      <a:endParaRPr lang="en-CA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B-</a:t>
                      </a:r>
                      <a:endParaRPr lang="en-CA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B+</a:t>
                      </a:r>
                      <a:endParaRPr lang="en-CA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AB-</a:t>
                      </a:r>
                      <a:endParaRPr lang="en-CA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AB+</a:t>
                      </a:r>
                      <a:endParaRPr lang="en-CA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 rowSpan="8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Recipient Blood Type</a:t>
                      </a:r>
                      <a:endParaRPr lang="en-CA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AB+</a:t>
                      </a:r>
                      <a:endParaRPr lang="en-CA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✓</a:t>
                      </a:r>
                      <a:endParaRPr lang="en-CA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✓</a:t>
                      </a:r>
                      <a:endParaRPr lang="en-CA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✓</a:t>
                      </a:r>
                      <a:endParaRPr lang="en-CA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✓</a:t>
                      </a:r>
                      <a:endParaRPr lang="en-CA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✓</a:t>
                      </a:r>
                      <a:endParaRPr lang="en-CA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✓</a:t>
                      </a:r>
                      <a:endParaRPr lang="en-CA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✓</a:t>
                      </a:r>
                      <a:endParaRPr lang="en-CA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✓</a:t>
                      </a:r>
                      <a:endParaRPr lang="en-CA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AB-</a:t>
                      </a:r>
                      <a:endParaRPr lang="en-CA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✓</a:t>
                      </a:r>
                      <a:endParaRPr lang="en-CA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✓</a:t>
                      </a:r>
                      <a:endParaRPr lang="en-CA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✓</a:t>
                      </a:r>
                      <a:endParaRPr lang="en-CA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✓</a:t>
                      </a:r>
                      <a:endParaRPr lang="en-CA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B+</a:t>
                      </a:r>
                      <a:endParaRPr lang="en-CA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✓</a:t>
                      </a:r>
                      <a:endParaRPr lang="en-CA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✓</a:t>
                      </a:r>
                      <a:endParaRPr lang="en-CA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✓</a:t>
                      </a:r>
                      <a:endParaRPr lang="en-CA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✓</a:t>
                      </a:r>
                      <a:endParaRPr lang="en-CA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B-</a:t>
                      </a:r>
                      <a:endParaRPr lang="en-CA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✓</a:t>
                      </a:r>
                      <a:endParaRPr lang="en-CA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✓</a:t>
                      </a:r>
                      <a:endParaRPr lang="en-CA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A+</a:t>
                      </a:r>
                      <a:endParaRPr lang="en-CA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✓</a:t>
                      </a:r>
                      <a:endParaRPr lang="en-CA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✓</a:t>
                      </a:r>
                      <a:endParaRPr lang="en-CA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✓</a:t>
                      </a:r>
                      <a:endParaRPr lang="en-CA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✓</a:t>
                      </a:r>
                      <a:endParaRPr lang="en-CA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A-</a:t>
                      </a:r>
                      <a:endParaRPr lang="en-CA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✓</a:t>
                      </a:r>
                      <a:endParaRPr lang="en-CA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✓</a:t>
                      </a:r>
                      <a:endParaRPr lang="en-CA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O+</a:t>
                      </a:r>
                      <a:endParaRPr lang="en-CA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✓</a:t>
                      </a:r>
                      <a:endParaRPr lang="en-CA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✓</a:t>
                      </a:r>
                      <a:endParaRPr lang="en-CA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O-</a:t>
                      </a:r>
                      <a:endParaRPr lang="en-CA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✓</a:t>
                      </a:r>
                      <a:endParaRPr lang="en-CA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457200" y="4724400"/>
            <a:ext cx="33528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Transfusions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4095564" y="1371600"/>
            <a:ext cx="723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</a:t>
            </a:r>
          </a:p>
        </p:txBody>
      </p:sp>
      <p:sp>
        <p:nvSpPr>
          <p:cNvPr id="7" name="Rectangle 6"/>
          <p:cNvSpPr/>
          <p:nvPr/>
        </p:nvSpPr>
        <p:spPr>
          <a:xfrm flipH="1">
            <a:off x="2666003" y="2667000"/>
            <a:ext cx="457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2590800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3886200" y="4267200"/>
            <a:ext cx="1184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AB</a:t>
            </a:r>
          </a:p>
        </p:txBody>
      </p:sp>
      <p:cxnSp>
        <p:nvCxnSpPr>
          <p:cNvPr id="15" name="Straight Arrow Connector 14"/>
          <p:cNvCxnSpPr>
            <a:stCxn id="6" idx="2"/>
            <a:endCxn id="9" idx="0"/>
          </p:cNvCxnSpPr>
          <p:nvPr/>
        </p:nvCxnSpPr>
        <p:spPr>
          <a:xfrm>
            <a:off x="4457202" y="2294930"/>
            <a:ext cx="21468" cy="197227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2"/>
            <a:endCxn id="7" idx="0"/>
          </p:cNvCxnSpPr>
          <p:nvPr/>
        </p:nvCxnSpPr>
        <p:spPr>
          <a:xfrm flipH="1">
            <a:off x="2688862" y="2294930"/>
            <a:ext cx="1768340" cy="37207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2"/>
            <a:endCxn id="8" idx="0"/>
          </p:cNvCxnSpPr>
          <p:nvPr/>
        </p:nvCxnSpPr>
        <p:spPr>
          <a:xfrm>
            <a:off x="4457202" y="2294930"/>
            <a:ext cx="1828800" cy="29587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2"/>
            <a:endCxn id="9" idx="0"/>
          </p:cNvCxnSpPr>
          <p:nvPr/>
        </p:nvCxnSpPr>
        <p:spPr>
          <a:xfrm flipH="1">
            <a:off x="4478670" y="3514130"/>
            <a:ext cx="1807332" cy="75307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2"/>
            <a:endCxn id="9" idx="0"/>
          </p:cNvCxnSpPr>
          <p:nvPr/>
        </p:nvCxnSpPr>
        <p:spPr>
          <a:xfrm>
            <a:off x="2688862" y="3590330"/>
            <a:ext cx="1789808" cy="67687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Curved Right Arrow 33"/>
          <p:cNvSpPr/>
          <p:nvPr/>
        </p:nvSpPr>
        <p:spPr>
          <a:xfrm flipV="1">
            <a:off x="1447800" y="2667000"/>
            <a:ext cx="990600" cy="914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5" name="Curved Right Arrow 34"/>
          <p:cNvSpPr/>
          <p:nvPr/>
        </p:nvSpPr>
        <p:spPr>
          <a:xfrm rot="10473426">
            <a:off x="6518134" y="2559519"/>
            <a:ext cx="990600" cy="914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6" name="Curved Right Arrow 35"/>
          <p:cNvSpPr/>
          <p:nvPr/>
        </p:nvSpPr>
        <p:spPr>
          <a:xfrm rot="10800000">
            <a:off x="4953000" y="1371600"/>
            <a:ext cx="990600" cy="914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7" name="Curved Right Arrow 36"/>
          <p:cNvSpPr/>
          <p:nvPr/>
        </p:nvSpPr>
        <p:spPr>
          <a:xfrm rot="10473426">
            <a:off x="4994135" y="4159720"/>
            <a:ext cx="990600" cy="914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838200" y="5020270"/>
            <a:ext cx="2738991" cy="1237060"/>
            <a:chOff x="838200" y="5020270"/>
            <a:chExt cx="2738991" cy="1237060"/>
          </a:xfrm>
        </p:grpSpPr>
        <p:sp>
          <p:nvSpPr>
            <p:cNvPr id="38" name="Rectangle 37"/>
            <p:cNvSpPr/>
            <p:nvPr/>
          </p:nvSpPr>
          <p:spPr>
            <a:xfrm>
              <a:off x="838200" y="5020270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0070C0"/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_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306977" y="5334000"/>
              <a:ext cx="5886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0070C0"/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+</a:t>
              </a:r>
            </a:p>
          </p:txBody>
        </p:sp>
        <p:sp>
          <p:nvSpPr>
            <p:cNvPr id="47" name="Curved Right Arrow 46"/>
            <p:cNvSpPr/>
            <p:nvPr/>
          </p:nvSpPr>
          <p:spPr>
            <a:xfrm rot="10473426">
              <a:off x="2997566" y="5512603"/>
              <a:ext cx="579625" cy="570835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cxnSp>
          <p:nvCxnSpPr>
            <p:cNvPr id="48" name="Straight Arrow Connector 47"/>
            <p:cNvCxnSpPr>
              <a:endCxn id="39" idx="1"/>
            </p:cNvCxnSpPr>
            <p:nvPr/>
          </p:nvCxnSpPr>
          <p:spPr>
            <a:xfrm>
              <a:off x="1621177" y="5791200"/>
              <a:ext cx="685800" cy="4465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1371600" y="4648200"/>
            <a:ext cx="110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Rh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CA" dirty="0">
                <a:latin typeface="Calibri" pitchFamily="34" charset="0"/>
              </a:rPr>
              <a:t>V. Blood Transfusions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1054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lphaUcPeriod" startAt="4"/>
            </a:pPr>
            <a:r>
              <a:rPr lang="en-US" dirty="0">
                <a:latin typeface="Calibri" pitchFamily="34" charset="0"/>
              </a:rPr>
              <a:t>Blood Transfusion – Online </a:t>
            </a:r>
            <a:r>
              <a:rPr lang="en-US" dirty="0">
                <a:latin typeface="Calibri" pitchFamily="34" charset="0"/>
                <a:hlinkClick r:id="rId2"/>
              </a:rPr>
              <a:t>Game </a:t>
            </a:r>
            <a:endParaRPr lang="en-US" dirty="0">
              <a:latin typeface="Calibri" pitchFamily="34" charset="0"/>
            </a:endParaRPr>
          </a:p>
          <a:p>
            <a:pPr marL="514350" indent="-514350" eaLnBrk="1" hangingPunct="1">
              <a:buFontTx/>
              <a:buNone/>
            </a:pPr>
            <a:endParaRPr lang="en-CA" dirty="0">
              <a:latin typeface="Calibri" pitchFamily="34" charset="0"/>
            </a:endParaRPr>
          </a:p>
        </p:txBody>
      </p:sp>
      <p:pic>
        <p:nvPicPr>
          <p:cNvPr id="7170" name="Picture 2" descr="C:\Users\D107\Desktop\blood_header_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62200"/>
            <a:ext cx="7615911" cy="192246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107\Desktop\iron-deficiency_anem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762000"/>
            <a:ext cx="5105400" cy="4835114"/>
          </a:xfrm>
          <a:prstGeom prst="rect">
            <a:avLst/>
          </a:prstGeom>
          <a:noFill/>
        </p:spPr>
      </p:pic>
      <p:sp>
        <p:nvSpPr>
          <p:cNvPr id="30721" name="Title 2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 algn="l" eaLnBrk="1" hangingPunct="1"/>
            <a:r>
              <a:rPr lang="en-CA" dirty="0">
                <a:latin typeface="Calibri" pitchFamily="34" charset="0"/>
              </a:rPr>
              <a:t>VI. Blood disorders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0722" name="Content Placeholder 3"/>
          <p:cNvSpPr>
            <a:spLocks noGrp="1"/>
          </p:cNvSpPr>
          <p:nvPr>
            <p:ph idx="1"/>
          </p:nvPr>
        </p:nvSpPr>
        <p:spPr>
          <a:xfrm>
            <a:off x="304800" y="1066800"/>
            <a:ext cx="3798887" cy="5343525"/>
          </a:xfrm>
        </p:spPr>
        <p:txBody>
          <a:bodyPr/>
          <a:lstStyle/>
          <a:p>
            <a:pPr marL="914400" lvl="1" indent="-514350" eaLnBrk="1" hangingPunct="1">
              <a:buFontTx/>
              <a:buAutoNum type="alphaUcPeriod"/>
            </a:pPr>
            <a:r>
              <a:rPr lang="en-CA" sz="3200" dirty="0">
                <a:latin typeface="Calibri" pitchFamily="34" charset="0"/>
              </a:rPr>
              <a:t>Anaemia</a:t>
            </a:r>
          </a:p>
          <a:p>
            <a:pPr marL="1314450" lvl="2" indent="-514350" eaLnBrk="1" hangingPunct="1">
              <a:buFontTx/>
              <a:buAutoNum type="arabicPeriod"/>
            </a:pPr>
            <a:r>
              <a:rPr lang="en-US" dirty="0">
                <a:latin typeface="Calibri" pitchFamily="34" charset="0"/>
              </a:rPr>
              <a:t>Not enough </a:t>
            </a:r>
            <a:r>
              <a:rPr lang="en-US" b="1" dirty="0">
                <a:latin typeface="Calibri" pitchFamily="34" charset="0"/>
              </a:rPr>
              <a:t>healthy</a:t>
            </a:r>
            <a:r>
              <a:rPr lang="en-US" dirty="0">
                <a:latin typeface="Calibri" pitchFamily="34" charset="0"/>
              </a:rPr>
              <a:t> RBC</a:t>
            </a:r>
          </a:p>
          <a:p>
            <a:pPr marL="1314450" lvl="2" indent="-514350" eaLnBrk="1" hangingPunct="1">
              <a:buFontTx/>
              <a:buAutoNum type="arabicPeriod"/>
            </a:pPr>
            <a:r>
              <a:rPr lang="en-US" dirty="0">
                <a:latin typeface="Calibri" pitchFamily="34" charset="0"/>
              </a:rPr>
              <a:t>Low oxygen levels</a:t>
            </a:r>
          </a:p>
          <a:p>
            <a:pPr marL="1314450" lvl="2" indent="-514350" eaLnBrk="1" hangingPunct="1">
              <a:buNone/>
            </a:pPr>
            <a:endParaRPr lang="en-US" dirty="0">
              <a:latin typeface="Calibri" pitchFamily="34" charset="0"/>
            </a:endParaRPr>
          </a:p>
          <a:p>
            <a:pPr marL="1314450" lvl="2" indent="-514350" eaLnBrk="1" hangingPunct="1">
              <a:buFontTx/>
              <a:buAutoNum type="arabicPeriod"/>
            </a:pPr>
            <a:endParaRPr lang="en-US" dirty="0">
              <a:latin typeface="Calibri" pitchFamily="34" charset="0"/>
            </a:endParaRPr>
          </a:p>
          <a:p>
            <a:pPr marL="514350" indent="-514350" eaLnBrk="1" hangingPunct="1">
              <a:buFontTx/>
              <a:buAutoNum type="alphaUcPeriod"/>
            </a:pPr>
            <a:endParaRPr lang="en-CA" dirty="0">
              <a:latin typeface="Calibri" pitchFamily="34" charset="0"/>
            </a:endParaRPr>
          </a:p>
          <a:p>
            <a:pPr marL="914400" lvl="1" indent="-514350" eaLnBrk="1" hangingPunct="1">
              <a:buFontTx/>
              <a:buAutoNum type="arabicPeriod"/>
            </a:pPr>
            <a:endParaRPr lang="en-CA" dirty="0">
              <a:latin typeface="Calibri" pitchFamily="34" charset="0"/>
            </a:endParaRPr>
          </a:p>
          <a:p>
            <a:pPr marL="914400" lvl="1" indent="-514350" eaLnBrk="1" hangingPunct="1">
              <a:buFontTx/>
              <a:buAutoNum type="arabicPeriod"/>
            </a:pPr>
            <a:endParaRPr lang="en-CA" dirty="0">
              <a:latin typeface="Calibri" pitchFamily="34" charset="0"/>
            </a:endParaRPr>
          </a:p>
          <a:p>
            <a:pPr marL="914400" lvl="1" indent="-514350" eaLnBrk="1" hangingPunct="1">
              <a:buFontTx/>
              <a:buAutoNum type="arabicPeriod"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2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 algn="l" eaLnBrk="1" hangingPunct="1"/>
            <a:r>
              <a:rPr lang="en-CA" dirty="0">
                <a:latin typeface="Calibri" pitchFamily="34" charset="0"/>
              </a:rPr>
              <a:t>VI. Blood disorders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0722" name="Content Placeholder 3"/>
          <p:cNvSpPr>
            <a:spLocks noGrp="1"/>
          </p:cNvSpPr>
          <p:nvPr>
            <p:ph idx="1"/>
          </p:nvPr>
        </p:nvSpPr>
        <p:spPr>
          <a:xfrm>
            <a:off x="468313" y="981075"/>
            <a:ext cx="3646487" cy="3819525"/>
          </a:xfrm>
        </p:spPr>
        <p:txBody>
          <a:bodyPr/>
          <a:lstStyle/>
          <a:p>
            <a:pPr marL="914400" lvl="1" indent="-514350" eaLnBrk="1" hangingPunct="1">
              <a:buNone/>
            </a:pPr>
            <a:r>
              <a:rPr lang="en-CA" sz="3200" dirty="0">
                <a:latin typeface="Calibri" pitchFamily="34" charset="0"/>
              </a:rPr>
              <a:t>B.  Sickle Cell Anaemia</a:t>
            </a:r>
          </a:p>
          <a:p>
            <a:pPr marL="1314450" lvl="2" indent="-514350" eaLnBrk="1" hangingPunct="1">
              <a:buFontTx/>
              <a:buAutoNum type="arabicPeriod"/>
            </a:pPr>
            <a:r>
              <a:rPr lang="en-CA" dirty="0">
                <a:latin typeface="Calibri" pitchFamily="34" charset="0"/>
              </a:rPr>
              <a:t>Genetic disorder of RBC</a:t>
            </a:r>
          </a:p>
          <a:p>
            <a:pPr marL="1314450" lvl="2" indent="-514350" eaLnBrk="1" hangingPunct="1">
              <a:buFontTx/>
              <a:buAutoNum type="arabicPeriod"/>
            </a:pPr>
            <a:r>
              <a:rPr lang="en-CA" dirty="0">
                <a:latin typeface="Calibri" pitchFamily="34" charset="0"/>
              </a:rPr>
              <a:t>Cells form a sickle (crescent) instead of a biconcave disk</a:t>
            </a:r>
          </a:p>
          <a:p>
            <a:pPr marL="1314450" lvl="2" indent="-514350" eaLnBrk="1" hangingPunct="1">
              <a:buFontTx/>
              <a:buAutoNum type="arabicPeriod"/>
            </a:pPr>
            <a:r>
              <a:rPr lang="en-CA" dirty="0">
                <a:latin typeface="Calibri" pitchFamily="34" charset="0"/>
              </a:rPr>
              <a:t>Low oxygen transport</a:t>
            </a:r>
          </a:p>
          <a:p>
            <a:pPr marL="1314450" lvl="2" indent="-514350" eaLnBrk="1" hangingPunct="1">
              <a:buFontTx/>
              <a:buAutoNum type="arabicPeriod"/>
            </a:pPr>
            <a:r>
              <a:rPr lang="en-CA" dirty="0">
                <a:latin typeface="Calibri" pitchFamily="34" charset="0"/>
              </a:rPr>
              <a:t>Forms clots and blocks capillaries</a:t>
            </a:r>
          </a:p>
          <a:p>
            <a:pPr marL="514350" indent="-514350" eaLnBrk="1" hangingPunct="1">
              <a:buNone/>
            </a:pPr>
            <a:endParaRPr lang="en-CA" dirty="0">
              <a:latin typeface="Calibri" pitchFamily="34" charset="0"/>
            </a:endParaRPr>
          </a:p>
          <a:p>
            <a:pPr marL="914400" lvl="1" indent="-514350" eaLnBrk="1" hangingPunct="1">
              <a:buFontTx/>
              <a:buAutoNum type="arabicPeriod"/>
            </a:pPr>
            <a:endParaRPr lang="en-CA" dirty="0">
              <a:latin typeface="Calibri" pitchFamily="34" charset="0"/>
            </a:endParaRPr>
          </a:p>
          <a:p>
            <a:pPr marL="914400" lvl="1" indent="-514350" eaLnBrk="1" hangingPunct="1">
              <a:buFontTx/>
              <a:buAutoNum type="arabicPeriod"/>
            </a:pPr>
            <a:endParaRPr lang="en-CA" dirty="0">
              <a:latin typeface="Calibri" pitchFamily="34" charset="0"/>
            </a:endParaRPr>
          </a:p>
          <a:p>
            <a:pPr marL="914400" lvl="1" indent="-514350" eaLnBrk="1" hangingPunct="1">
              <a:buFontTx/>
              <a:buAutoNum type="arabicPeriod"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026" name="Picture 2" descr="C:\Users\D107\Desktop\230px-Sickle_cell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8122"/>
            <a:ext cx="4162425" cy="665987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2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 algn="l" eaLnBrk="1" hangingPunct="1"/>
            <a:r>
              <a:rPr lang="en-CA" dirty="0">
                <a:latin typeface="Calibri" pitchFamily="34" charset="0"/>
              </a:rPr>
              <a:t>VI. Blood disorders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0722" name="Content Placeholder 3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1685925"/>
          </a:xfrm>
        </p:spPr>
        <p:txBody>
          <a:bodyPr/>
          <a:lstStyle/>
          <a:p>
            <a:pPr marL="914400" lvl="1" indent="-514350" eaLnBrk="1" hangingPunct="1">
              <a:buNone/>
            </a:pPr>
            <a:r>
              <a:rPr lang="en-CA" sz="3600" dirty="0">
                <a:latin typeface="Calibri" pitchFamily="34" charset="0"/>
              </a:rPr>
              <a:t>C.  Haemophilia</a:t>
            </a:r>
          </a:p>
          <a:p>
            <a:pPr marL="1314450" lvl="2" indent="-514350" eaLnBrk="1" hangingPunct="1">
              <a:buFontTx/>
              <a:buAutoNum type="arabicPeriod"/>
            </a:pPr>
            <a:r>
              <a:rPr lang="en-CA" sz="2800" dirty="0">
                <a:latin typeface="Calibri" pitchFamily="34" charset="0"/>
              </a:rPr>
              <a:t>Blood clotting disorder</a:t>
            </a:r>
          </a:p>
          <a:p>
            <a:pPr marL="1314450" lvl="2" indent="-514350" eaLnBrk="1" hangingPunct="1">
              <a:buFontTx/>
              <a:buAutoNum type="arabicPeriod"/>
            </a:pPr>
            <a:r>
              <a:rPr lang="en-CA" sz="2800" dirty="0">
                <a:latin typeface="Calibri" pitchFamily="34" charset="0"/>
              </a:rPr>
              <a:t>Inherited disease – linked to X chromosome</a:t>
            </a:r>
          </a:p>
          <a:p>
            <a:pPr marL="514350" indent="-514350" eaLnBrk="1" hangingPunct="1">
              <a:buFontTx/>
              <a:buAutoNum type="alphaUcPeriod"/>
            </a:pPr>
            <a:endParaRPr lang="en-CA" dirty="0">
              <a:latin typeface="Calibri" pitchFamily="34" charset="0"/>
            </a:endParaRPr>
          </a:p>
          <a:p>
            <a:pPr marL="914400" lvl="1" indent="-514350" eaLnBrk="1" hangingPunct="1">
              <a:buFontTx/>
              <a:buAutoNum type="arabicPeriod"/>
            </a:pPr>
            <a:endParaRPr lang="en-CA" dirty="0">
              <a:latin typeface="Calibri" pitchFamily="34" charset="0"/>
            </a:endParaRPr>
          </a:p>
          <a:p>
            <a:pPr marL="914400" lvl="1" indent="-514350" eaLnBrk="1" hangingPunct="1">
              <a:buFontTx/>
              <a:buAutoNum type="arabicPeriod"/>
            </a:pPr>
            <a:endParaRPr lang="en-CA" dirty="0">
              <a:latin typeface="Calibri" pitchFamily="34" charset="0"/>
            </a:endParaRPr>
          </a:p>
          <a:p>
            <a:pPr marL="914400" lvl="1" indent="-514350" eaLnBrk="1" hangingPunct="1">
              <a:buFontTx/>
              <a:buAutoNum type="arabicPeriod"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2050" name="Picture 2" descr="C:\Users\D107\Desktop\hemophilia_inheritance_2.gif"/>
          <p:cNvPicPr>
            <a:picLocks noChangeAspect="1" noChangeArrowheads="1"/>
          </p:cNvPicPr>
          <p:nvPr/>
        </p:nvPicPr>
        <p:blipFill>
          <a:blip r:embed="rId2" cstate="print"/>
          <a:srcRect l="-1048" t="12668"/>
          <a:stretch>
            <a:fillRect/>
          </a:stretch>
        </p:blipFill>
        <p:spPr bwMode="auto">
          <a:xfrm>
            <a:off x="457200" y="2895600"/>
            <a:ext cx="3524527" cy="3446463"/>
          </a:xfrm>
          <a:prstGeom prst="rect">
            <a:avLst/>
          </a:prstGeom>
          <a:noFill/>
        </p:spPr>
      </p:pic>
      <p:pic>
        <p:nvPicPr>
          <p:cNvPr id="2051" name="Picture 3" descr="C:\Users\D107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819400"/>
            <a:ext cx="3492501" cy="36031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2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 algn="l" eaLnBrk="1" hangingPunct="1"/>
            <a:r>
              <a:rPr lang="en-CA" dirty="0">
                <a:latin typeface="Calibri" pitchFamily="34" charset="0"/>
              </a:rPr>
              <a:t>VI. Blood disorders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0722" name="Content Placeholder 3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1000125"/>
          </a:xfrm>
        </p:spPr>
        <p:txBody>
          <a:bodyPr/>
          <a:lstStyle/>
          <a:p>
            <a:pPr marL="914400" lvl="1" indent="-514350" eaLnBrk="1" hangingPunct="1">
              <a:buNone/>
            </a:pPr>
            <a:r>
              <a:rPr lang="en-CA" sz="3600" dirty="0">
                <a:latin typeface="Calibri" pitchFamily="34" charset="0"/>
              </a:rPr>
              <a:t>D.  Leukaemia</a:t>
            </a:r>
          </a:p>
          <a:p>
            <a:pPr marL="1314450" lvl="2" indent="-514350" eaLnBrk="1" hangingPunct="1">
              <a:buFontTx/>
              <a:buAutoNum type="arabicPeriod"/>
            </a:pPr>
            <a:r>
              <a:rPr lang="en-CA" sz="2800" dirty="0">
                <a:latin typeface="Calibri" pitchFamily="34" charset="0"/>
              </a:rPr>
              <a:t>Cancer of WBC</a:t>
            </a:r>
          </a:p>
          <a:p>
            <a:pPr marL="514350" indent="-514350" eaLnBrk="1" hangingPunct="1">
              <a:buFontTx/>
              <a:buAutoNum type="alphaUcPeriod"/>
            </a:pPr>
            <a:endParaRPr lang="en-CA" dirty="0">
              <a:latin typeface="Calibri" pitchFamily="34" charset="0"/>
            </a:endParaRPr>
          </a:p>
          <a:p>
            <a:pPr marL="914400" lvl="1" indent="-514350" eaLnBrk="1" hangingPunct="1">
              <a:buFontTx/>
              <a:buAutoNum type="arabicPeriod"/>
            </a:pPr>
            <a:endParaRPr lang="en-CA" dirty="0">
              <a:latin typeface="Calibri" pitchFamily="34" charset="0"/>
            </a:endParaRPr>
          </a:p>
          <a:p>
            <a:pPr marL="914400" lvl="1" indent="-514350" eaLnBrk="1" hangingPunct="1">
              <a:buFontTx/>
              <a:buAutoNum type="arabicPeriod"/>
            </a:pPr>
            <a:endParaRPr lang="en-CA" dirty="0">
              <a:latin typeface="Calibri" pitchFamily="34" charset="0"/>
            </a:endParaRPr>
          </a:p>
          <a:p>
            <a:pPr marL="914400" lvl="1" indent="-514350" eaLnBrk="1" hangingPunct="1">
              <a:buFontTx/>
              <a:buAutoNum type="arabicPeriod"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4098" name="Picture 2" descr="C:\Users\D107\Desktop\leukemia-and-ponatini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133600"/>
            <a:ext cx="5651500" cy="415385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107\Desktop\Leukemia_UYD_illus_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5918200" cy="4931833"/>
          </a:xfrm>
          <a:prstGeom prst="rect">
            <a:avLst/>
          </a:prstGeom>
          <a:noFill/>
        </p:spPr>
      </p:pic>
      <p:sp>
        <p:nvSpPr>
          <p:cNvPr id="30721" name="Title 2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 algn="l" eaLnBrk="1" hangingPunct="1"/>
            <a:r>
              <a:rPr lang="en-CA" dirty="0">
                <a:latin typeface="Calibri" pitchFamily="34" charset="0"/>
              </a:rPr>
              <a:t>VI. Blood disorders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0722" name="Content Placeholder 3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1000125"/>
          </a:xfrm>
        </p:spPr>
        <p:txBody>
          <a:bodyPr/>
          <a:lstStyle/>
          <a:p>
            <a:pPr marL="914400" lvl="1" indent="-514350" eaLnBrk="1" hangingPunct="1">
              <a:buNone/>
            </a:pPr>
            <a:r>
              <a:rPr lang="en-CA" sz="3600" dirty="0">
                <a:latin typeface="Calibri" pitchFamily="34" charset="0"/>
              </a:rPr>
              <a:t>D.  Leukaemia</a:t>
            </a:r>
          </a:p>
          <a:p>
            <a:pPr marL="514350" indent="-514350" eaLnBrk="1" hangingPunct="1">
              <a:buFontTx/>
              <a:buAutoNum type="alphaUcPeriod"/>
            </a:pPr>
            <a:endParaRPr lang="en-CA" dirty="0">
              <a:latin typeface="Calibri" pitchFamily="34" charset="0"/>
            </a:endParaRPr>
          </a:p>
          <a:p>
            <a:pPr marL="914400" lvl="1" indent="-514350" eaLnBrk="1" hangingPunct="1">
              <a:buFontTx/>
              <a:buAutoNum type="arabicPeriod"/>
            </a:pPr>
            <a:endParaRPr lang="en-CA" dirty="0">
              <a:latin typeface="Calibri" pitchFamily="34" charset="0"/>
            </a:endParaRPr>
          </a:p>
          <a:p>
            <a:pPr marL="914400" lvl="1" indent="-514350" eaLnBrk="1" hangingPunct="1">
              <a:buFontTx/>
              <a:buAutoNum type="arabicPeriod"/>
            </a:pPr>
            <a:endParaRPr lang="en-CA" dirty="0">
              <a:latin typeface="Calibri" pitchFamily="34" charset="0"/>
            </a:endParaRPr>
          </a:p>
          <a:p>
            <a:pPr marL="914400" lvl="1" indent="-514350" eaLnBrk="1" hangingPunct="1">
              <a:buFontTx/>
              <a:buAutoNum type="arabicPeriod"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107\Desktop\shutterstock_108567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1506" y="1295400"/>
            <a:ext cx="3995694" cy="539997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V.  Lymphatic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2000" i="1" dirty="0">
                <a:hlinkClick r:id="rId3"/>
              </a:rPr>
              <a:t>Video</a:t>
            </a:r>
            <a:r>
              <a:rPr lang="en-CA" sz="2000" i="1" dirty="0"/>
              <a:t>:  </a:t>
            </a:r>
            <a:r>
              <a:rPr lang="en-CA" sz="2000" i="1" dirty="0">
                <a:hlinkClick r:id="rId4"/>
              </a:rPr>
              <a:t>Lymphatic</a:t>
            </a:r>
            <a:r>
              <a:rPr lang="en-CA" sz="2000" i="1" dirty="0"/>
              <a:t> system.mov</a:t>
            </a:r>
          </a:p>
          <a:p>
            <a:pPr>
              <a:buNone/>
            </a:pPr>
            <a:endParaRPr lang="en-CA" sz="2400" i="1" dirty="0">
              <a:hlinkClick r:id="rId5"/>
            </a:endParaRPr>
          </a:p>
          <a:p>
            <a:pPr>
              <a:buNone/>
            </a:pPr>
            <a:endParaRPr lang="en-CA" sz="2400" i="1" dirty="0">
              <a:hlinkClick r:id="rId5"/>
            </a:endParaRPr>
          </a:p>
          <a:p>
            <a:pPr>
              <a:buNone/>
            </a:pPr>
            <a:endParaRPr lang="en-CA" sz="2400" i="1" dirty="0">
              <a:hlinkClick r:id="rId5"/>
            </a:endParaRPr>
          </a:p>
          <a:p>
            <a:pPr>
              <a:buNone/>
            </a:pPr>
            <a:endParaRPr lang="en-CA" sz="2400" i="1" dirty="0">
              <a:hlinkClick r:id="rId5"/>
            </a:endParaRPr>
          </a:p>
          <a:p>
            <a:pPr>
              <a:buNone/>
            </a:pPr>
            <a:endParaRPr lang="en-CA" sz="2400" i="1" dirty="0">
              <a:hlinkClick r:id="rId5"/>
            </a:endParaRPr>
          </a:p>
          <a:p>
            <a:pPr>
              <a:buNone/>
            </a:pPr>
            <a:endParaRPr lang="en-CA" sz="2400" i="1" dirty="0">
              <a:hlinkClick r:id="rId5"/>
            </a:endParaRPr>
          </a:p>
          <a:p>
            <a:pPr>
              <a:buNone/>
            </a:pPr>
            <a:endParaRPr lang="en-CA" sz="2400" i="1" dirty="0">
              <a:hlinkClick r:id="rId5"/>
            </a:endParaRPr>
          </a:p>
          <a:p>
            <a:pPr>
              <a:buNone/>
            </a:pPr>
            <a:endParaRPr lang="en-CA" sz="2400" i="1" dirty="0">
              <a:hlinkClick r:id="rId5"/>
            </a:endParaRPr>
          </a:p>
          <a:p>
            <a:pPr>
              <a:buNone/>
            </a:pPr>
            <a:endParaRPr lang="en-CA" sz="2000" i="1" dirty="0">
              <a:hlinkClick r:id="rId5"/>
            </a:endParaRPr>
          </a:p>
          <a:p>
            <a:pPr>
              <a:buNone/>
            </a:pPr>
            <a:r>
              <a:rPr lang="en-CA" sz="2000" i="1" dirty="0">
                <a:hlinkClick r:id="rId5"/>
              </a:rPr>
              <a:t>Video</a:t>
            </a:r>
            <a:r>
              <a:rPr lang="en-CA" sz="2000" i="1" dirty="0"/>
              <a:t>: </a:t>
            </a:r>
            <a:r>
              <a:rPr lang="en-CA" sz="2000" i="1" dirty="0">
                <a:hlinkClick r:id="rId6"/>
              </a:rPr>
              <a:t>Lymph</a:t>
            </a:r>
            <a:r>
              <a:rPr lang="en-CA" sz="2000" i="1" dirty="0"/>
              <a:t> nodes animation</a:t>
            </a:r>
          </a:p>
        </p:txBody>
      </p:sp>
      <p:pic>
        <p:nvPicPr>
          <p:cNvPr id="1027" name="Picture 3" descr="C:\Users\D107\Desktop\crukmig_1000img-1206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3200400"/>
            <a:ext cx="2389333" cy="2614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A4E3D-F09F-4020-A55A-C346D8217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Lymph capillary system</a:t>
            </a:r>
            <a:endParaRPr lang="en-US" dirty="0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771AAF53-27E2-4172-8C40-9973EDDAC0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52600"/>
            <a:ext cx="6172199" cy="4335988"/>
          </a:xfrm>
        </p:spPr>
      </p:pic>
    </p:spTree>
    <p:extLst>
      <p:ext uri="{BB962C8B-B14F-4D97-AF65-F5344CB8AC3E}">
        <p14:creationId xmlns:p14="http://schemas.microsoft.com/office/powerpoint/2010/main" val="2782878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>
                <a:latin typeface="Calibri" pitchFamily="34" charset="0"/>
              </a:rPr>
              <a:t>II.	Blood Constituents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90600" lvl="1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sz="2400">
                <a:latin typeface="Calibri" pitchFamily="34" charset="0"/>
              </a:rPr>
              <a:t>Plasma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>
                <a:latin typeface="Calibri" pitchFamily="34" charset="0"/>
              </a:rPr>
              <a:t>Liquid component of blood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>
                <a:latin typeface="Calibri" pitchFamily="34" charset="0"/>
              </a:rPr>
              <a:t>Has a yellowish colour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>
                <a:latin typeface="Calibri" pitchFamily="34" charset="0"/>
              </a:rPr>
              <a:t>Makes up approx. 55% of total blood volume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>
                <a:latin typeface="Calibri" pitchFamily="34" charset="0"/>
              </a:rPr>
              <a:t>Composed of:</a:t>
            </a:r>
          </a:p>
          <a:p>
            <a:pPr marL="1752600" lvl="3" indent="-381000" eaLnBrk="1" hangingPunct="1">
              <a:lnSpc>
                <a:spcPct val="90000"/>
              </a:lnSpc>
              <a:buFontTx/>
              <a:buAutoNum type="alphaLcPeriod"/>
            </a:pPr>
            <a:r>
              <a:rPr lang="en-US" sz="1800">
                <a:latin typeface="Calibri" pitchFamily="34" charset="0"/>
              </a:rPr>
              <a:t>90% water</a:t>
            </a:r>
          </a:p>
          <a:p>
            <a:pPr marL="1752600" lvl="3" indent="-381000" eaLnBrk="1" hangingPunct="1">
              <a:lnSpc>
                <a:spcPct val="90000"/>
              </a:lnSpc>
              <a:buFontTx/>
              <a:buAutoNum type="alphaLcPeriod"/>
            </a:pPr>
            <a:r>
              <a:rPr lang="en-US" sz="1800">
                <a:latin typeface="Calibri" pitchFamily="34" charset="0"/>
              </a:rPr>
              <a:t>10% dissolved substances</a:t>
            </a:r>
          </a:p>
          <a:p>
            <a:pPr marL="2209800" lvl="4" indent="-381000" eaLnBrk="1" hangingPunct="1">
              <a:lnSpc>
                <a:spcPct val="90000"/>
              </a:lnSpc>
              <a:buFontTx/>
              <a:buAutoNum type="romanLcPeriod"/>
            </a:pPr>
            <a:r>
              <a:rPr lang="en-US" sz="1800">
                <a:latin typeface="Calibri" pitchFamily="34" charset="0"/>
              </a:rPr>
              <a:t>Nutrients</a:t>
            </a:r>
          </a:p>
          <a:p>
            <a:pPr marL="2209800" lvl="4" indent="-381000" eaLnBrk="1" hangingPunct="1">
              <a:lnSpc>
                <a:spcPct val="90000"/>
              </a:lnSpc>
              <a:buFontTx/>
              <a:buAutoNum type="romanLcPeriod"/>
            </a:pPr>
            <a:r>
              <a:rPr lang="en-US" sz="1800">
                <a:latin typeface="Calibri" pitchFamily="34" charset="0"/>
              </a:rPr>
              <a:t>Hormones</a:t>
            </a:r>
          </a:p>
          <a:p>
            <a:pPr marL="2209800" lvl="4" indent="-381000" eaLnBrk="1" hangingPunct="1">
              <a:lnSpc>
                <a:spcPct val="90000"/>
              </a:lnSpc>
              <a:buFontTx/>
              <a:buAutoNum type="romanLcPeriod"/>
            </a:pPr>
            <a:r>
              <a:rPr lang="en-US" sz="1800">
                <a:latin typeface="Calibri" pitchFamily="34" charset="0"/>
              </a:rPr>
              <a:t>Antibodies</a:t>
            </a:r>
          </a:p>
          <a:p>
            <a:pPr marL="2209800" lvl="4" indent="-381000" eaLnBrk="1" hangingPunct="1">
              <a:lnSpc>
                <a:spcPct val="90000"/>
              </a:lnSpc>
              <a:buFontTx/>
              <a:buAutoNum type="romanLcPeriod"/>
            </a:pPr>
            <a:r>
              <a:rPr lang="en-US" sz="1800">
                <a:latin typeface="Calibri" pitchFamily="34" charset="0"/>
              </a:rPr>
              <a:t>Proteins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>
                <a:latin typeface="Calibri" pitchFamily="34" charset="0"/>
              </a:rPr>
              <a:t>Function:</a:t>
            </a:r>
          </a:p>
          <a:p>
            <a:pPr marL="1752600" lvl="3" indent="-381000" eaLnBrk="1" hangingPunct="1">
              <a:lnSpc>
                <a:spcPct val="90000"/>
              </a:lnSpc>
              <a:buFontTx/>
              <a:buAutoNum type="alphaLcPeriod"/>
            </a:pPr>
            <a:r>
              <a:rPr lang="en-US" sz="1800">
                <a:latin typeface="Calibri" pitchFamily="34" charset="0"/>
              </a:rPr>
              <a:t>Transport dissolved substances to cells, and waste to excretory organs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99DA2-6DF0-4782-8193-4754EF61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Lymph Capillary </a:t>
            </a:r>
            <a:br>
              <a:rPr lang="en-CA" dirty="0"/>
            </a:br>
            <a:r>
              <a:rPr lang="en-CA" dirty="0"/>
              <a:t>Please draw</a:t>
            </a:r>
            <a:endParaRPr lang="en-US" dirty="0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3AF3807D-DF1F-4A37-987D-59F511F78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17638"/>
            <a:ext cx="7345785" cy="4754561"/>
          </a:xfrm>
        </p:spPr>
      </p:pic>
    </p:spTree>
    <p:extLst>
      <p:ext uri="{BB962C8B-B14F-4D97-AF65-F5344CB8AC3E}">
        <p14:creationId xmlns:p14="http://schemas.microsoft.com/office/powerpoint/2010/main" val="12096721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022B4-EF23-41F7-B9EF-8F26D0300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Lymph vessels with valves</a:t>
            </a:r>
            <a:endParaRPr lang="en-US" dirty="0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953F8D52-0B36-4EA0-A2E4-E3172B6B1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76400"/>
            <a:ext cx="6921235" cy="4419600"/>
          </a:xfrm>
        </p:spPr>
      </p:pic>
    </p:spTree>
    <p:extLst>
      <p:ext uri="{BB962C8B-B14F-4D97-AF65-F5344CB8AC3E}">
        <p14:creationId xmlns:p14="http://schemas.microsoft.com/office/powerpoint/2010/main" val="18938687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68B30-122E-4624-8F31-DA67BB999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Lymph vessels with valves</a:t>
            </a:r>
            <a:br>
              <a:rPr lang="en-CA" dirty="0"/>
            </a:br>
            <a:r>
              <a:rPr lang="en-CA" dirty="0"/>
              <a:t>please draw</a:t>
            </a:r>
            <a:endParaRPr lang="en-US" dirty="0"/>
          </a:p>
        </p:txBody>
      </p:sp>
      <p:pic>
        <p:nvPicPr>
          <p:cNvPr id="4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485965EC-CCE5-45D8-A441-B6D6F6D4F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657235"/>
            <a:ext cx="5867400" cy="4246445"/>
          </a:xfrm>
        </p:spPr>
      </p:pic>
    </p:spTree>
    <p:extLst>
      <p:ext uri="{BB962C8B-B14F-4D97-AF65-F5344CB8AC3E}">
        <p14:creationId xmlns:p14="http://schemas.microsoft.com/office/powerpoint/2010/main" val="1463473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93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6F18CB-6D65-4729-91A6-6471F99A3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0122" y="618681"/>
            <a:ext cx="1960404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3100" kern="1200">
                <a:solidFill>
                  <a:srgbClr val="FFFFFF"/>
                </a:solidFill>
              </a:rPr>
              <a:t>Lymph Nodes</a:t>
            </a:r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0015" y="484632"/>
            <a:ext cx="6096762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B127A5D4-C841-41DD-94E4-160E4C66B3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31" b="-2"/>
          <a:stretch/>
        </p:blipFill>
        <p:spPr>
          <a:xfrm>
            <a:off x="732188" y="942538"/>
            <a:ext cx="5372416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82017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605150"/>
            <a:ext cx="8839200" cy="651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2477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DB9C61-90E0-484F-8602-02F49EDC1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95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7ED563-E5DB-4937-BF78-7893C4D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260" y="228036"/>
            <a:ext cx="8793480" cy="63779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5ADD71-218D-4F07-B203-D65984393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415" y="860028"/>
            <a:ext cx="4504644" cy="13249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>
                <a:solidFill>
                  <a:srgbClr val="395248"/>
                </a:solidFill>
              </a:rPr>
              <a:t>Lymphatic system</a:t>
            </a:r>
            <a:endParaRPr lang="en-US">
              <a:solidFill>
                <a:srgbClr val="39524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8846A-9D61-43D7-BD55-2009FFAD6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415" y="2248823"/>
            <a:ext cx="4504644" cy="3928139"/>
          </a:xfrm>
        </p:spPr>
        <p:txBody>
          <a:bodyPr>
            <a:normAutofit/>
          </a:bodyPr>
          <a:lstStyle/>
          <a:p>
            <a:r>
              <a:rPr lang="en-CA" sz="2100">
                <a:solidFill>
                  <a:srgbClr val="395248"/>
                </a:solidFill>
              </a:rPr>
              <a:t>Open system returns to the venous system at sub clavial vein near superior Vena cava</a:t>
            </a:r>
          </a:p>
          <a:p>
            <a:endParaRPr lang="en-US" sz="2100">
              <a:solidFill>
                <a:srgbClr val="395248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06B647-FE95-4550-8350-3D2180C62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20349" y="699706"/>
            <a:ext cx="3086100" cy="5477256"/>
          </a:xfrm>
          <a:prstGeom prst="rect">
            <a:avLst/>
          </a:prstGeom>
          <a:solidFill>
            <a:srgbClr val="FFFFFF"/>
          </a:solidFill>
          <a:ln w="15875">
            <a:solidFill>
              <a:srgbClr val="3952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434F2F0A-01A5-4B12-BBF1-344F96BDDB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7" r="7394" b="1"/>
          <a:stretch/>
        </p:blipFill>
        <p:spPr bwMode="auto">
          <a:xfrm>
            <a:off x="5029201" y="862763"/>
            <a:ext cx="3454730" cy="51511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05402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326159" y="278747"/>
            <a:ext cx="7511762" cy="1134596"/>
          </a:xfrm>
        </p:spPr>
        <p:txBody>
          <a:bodyPr tIns="34891"/>
          <a:lstStyle/>
          <a:p>
            <a:pPr eaLnBrk="1">
              <a:tabLst>
                <a:tab pos="0" algn="l"/>
                <a:tab pos="401744" algn="l"/>
                <a:tab pos="804912" algn="l"/>
                <a:tab pos="1208080" algn="l"/>
                <a:tab pos="1611248" algn="l"/>
                <a:tab pos="2014416" algn="l"/>
                <a:tab pos="2417585" algn="l"/>
                <a:tab pos="2820753" algn="l"/>
                <a:tab pos="3223921" algn="l"/>
                <a:tab pos="3627089" algn="l"/>
                <a:tab pos="4030258" algn="l"/>
                <a:tab pos="4433425" algn="l"/>
                <a:tab pos="4836594" algn="l"/>
                <a:tab pos="5239762" algn="l"/>
                <a:tab pos="5642930" algn="l"/>
                <a:tab pos="6046098" algn="l"/>
                <a:tab pos="6449267" algn="l"/>
                <a:tab pos="6852434" algn="l"/>
                <a:tab pos="7255603" algn="l"/>
                <a:tab pos="7658771" algn="l"/>
                <a:tab pos="8061939" algn="l"/>
              </a:tabLst>
            </a:pPr>
            <a:r>
              <a:rPr lang="en-US" dirty="0"/>
              <a:t>Circulatory </a:t>
            </a:r>
            <a:r>
              <a:rPr lang="en-US" dirty="0" err="1"/>
              <a:t>vs</a:t>
            </a:r>
            <a:r>
              <a:rPr lang="en-US" dirty="0"/>
              <a:t> Lymphatic Systems</a:t>
            </a:r>
          </a:p>
        </p:txBody>
      </p:sp>
      <p:graphicFrame>
        <p:nvGraphicFramePr>
          <p:cNvPr id="4098" name="Group 2"/>
          <p:cNvGraphicFramePr>
            <a:graphicFrameLocks noGrp="1"/>
          </p:cNvGraphicFramePr>
          <p:nvPr/>
        </p:nvGraphicFramePr>
        <p:xfrm>
          <a:off x="633558" y="1837764"/>
          <a:ext cx="6895523" cy="4616824"/>
        </p:xfrm>
        <a:graphic>
          <a:graphicData uri="http://schemas.openxmlformats.org/drawingml/2006/table">
            <a:tbl>
              <a:tblPr/>
              <a:tblGrid>
                <a:gridCol w="1674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1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9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133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Topic</a:t>
                      </a:r>
                    </a:p>
                  </a:txBody>
                  <a:tcPr marL="81818" marR="81818" marT="121278" marB="41294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Circulatory System</a:t>
                      </a:r>
                    </a:p>
                  </a:txBody>
                  <a:tcPr marL="81818" marR="81818" marT="121278" marB="41294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Lymphatic System</a:t>
                      </a:r>
                    </a:p>
                  </a:txBody>
                  <a:tcPr marL="81818" marR="81818" marT="121278" marB="41294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549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What is the function of the system?</a:t>
                      </a:r>
                    </a:p>
                  </a:txBody>
                  <a:tcPr marL="81818" marR="81818" marT="121278" marB="41294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Moves wastes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charset="-128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Collects and distributes oxygen, nutrients and hormones.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charset="-128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Regulates temperature.</a:t>
                      </a:r>
                    </a:p>
                  </a:txBody>
                  <a:tcPr marL="81818" marR="81818" marT="103680" marB="41294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Collects and transports waste products generated by the tissues into the circulatory system.</a:t>
                      </a:r>
                    </a:p>
                  </a:txBody>
                  <a:tcPr marL="81818" marR="81818" marT="103680" marB="41294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326159" y="278747"/>
            <a:ext cx="7511762" cy="1134596"/>
          </a:xfrm>
        </p:spPr>
        <p:txBody>
          <a:bodyPr tIns="34891"/>
          <a:lstStyle/>
          <a:p>
            <a:pPr eaLnBrk="1">
              <a:tabLst>
                <a:tab pos="0" algn="l"/>
                <a:tab pos="401744" algn="l"/>
                <a:tab pos="804912" algn="l"/>
                <a:tab pos="1208080" algn="l"/>
                <a:tab pos="1611248" algn="l"/>
                <a:tab pos="2014416" algn="l"/>
                <a:tab pos="2417585" algn="l"/>
                <a:tab pos="2820753" algn="l"/>
                <a:tab pos="3223921" algn="l"/>
                <a:tab pos="3627089" algn="l"/>
                <a:tab pos="4030258" algn="l"/>
                <a:tab pos="4433425" algn="l"/>
                <a:tab pos="4836594" algn="l"/>
                <a:tab pos="5239762" algn="l"/>
                <a:tab pos="5642930" algn="l"/>
                <a:tab pos="6046098" algn="l"/>
                <a:tab pos="6449267" algn="l"/>
                <a:tab pos="6852434" algn="l"/>
                <a:tab pos="7255603" algn="l"/>
                <a:tab pos="7658771" algn="l"/>
                <a:tab pos="8061939" algn="l"/>
              </a:tabLst>
            </a:pPr>
            <a:r>
              <a:rPr lang="en-US" dirty="0"/>
              <a:t>Circulatory </a:t>
            </a:r>
            <a:r>
              <a:rPr lang="en-US" dirty="0" err="1"/>
              <a:t>vs</a:t>
            </a:r>
            <a:r>
              <a:rPr lang="en-US" dirty="0"/>
              <a:t> Lymphatic Systems</a:t>
            </a:r>
          </a:p>
        </p:txBody>
      </p:sp>
      <p:graphicFrame>
        <p:nvGraphicFramePr>
          <p:cNvPr id="5122" name="Group 2"/>
          <p:cNvGraphicFramePr>
            <a:graphicFrameLocks noGrp="1"/>
          </p:cNvGraphicFramePr>
          <p:nvPr/>
        </p:nvGraphicFramePr>
        <p:xfrm>
          <a:off x="633558" y="1552015"/>
          <a:ext cx="6895523" cy="5182411"/>
        </p:xfrm>
        <a:graphic>
          <a:graphicData uri="http://schemas.openxmlformats.org/drawingml/2006/table">
            <a:tbl>
              <a:tblPr/>
              <a:tblGrid>
                <a:gridCol w="1674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1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9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542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Topic</a:t>
                      </a:r>
                    </a:p>
                  </a:txBody>
                  <a:tcPr marL="81818" marR="81818" marT="103680" marB="41294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Circulatory System</a:t>
                      </a:r>
                    </a:p>
                  </a:txBody>
                  <a:tcPr marL="81818" marR="81818" marT="103680" marB="41294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Lymphatic System</a:t>
                      </a:r>
                    </a:p>
                  </a:txBody>
                  <a:tcPr marL="81818" marR="81818" marT="103680" marB="41294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449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How does the fluid flow around the system?</a:t>
                      </a:r>
                    </a:p>
                  </a:txBody>
                  <a:tcPr marL="81818" marR="81818" marT="103680" marB="41294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Flows in a closed continuous loop through arteries, capillaries &amp; veins.  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charset="-128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Blood is pumped by the heart.  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charset="-128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Muscles in veins assist in movement.  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charset="-128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Valves prevent backflow in veins</a:t>
                      </a:r>
                    </a:p>
                  </a:txBody>
                  <a:tcPr marL="81818" marR="81818" marT="94722" marB="41294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Flows in an open circuit from tissues into lymphatic vessels to be deposited into vena cava.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charset="-128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Lymph is not pumped.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charset="-128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Deep breathing and muscles aid movement.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charset="-128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Valves prevent backflow in larger lymphatic vessels.</a:t>
                      </a:r>
                    </a:p>
                  </a:txBody>
                  <a:tcPr marL="81818" marR="81818" marT="94722" marB="41294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34596"/>
          </a:xfrm>
        </p:spPr>
        <p:txBody>
          <a:bodyPr tIns="34891"/>
          <a:lstStyle/>
          <a:p>
            <a:pPr eaLnBrk="1">
              <a:tabLst>
                <a:tab pos="0" algn="l"/>
                <a:tab pos="401744" algn="l"/>
                <a:tab pos="804912" algn="l"/>
                <a:tab pos="1208080" algn="l"/>
                <a:tab pos="1611248" algn="l"/>
                <a:tab pos="2014416" algn="l"/>
                <a:tab pos="2417585" algn="l"/>
                <a:tab pos="2820753" algn="l"/>
                <a:tab pos="3223921" algn="l"/>
                <a:tab pos="3627089" algn="l"/>
                <a:tab pos="4030258" algn="l"/>
                <a:tab pos="4433425" algn="l"/>
                <a:tab pos="4836594" algn="l"/>
                <a:tab pos="5239762" algn="l"/>
                <a:tab pos="5642930" algn="l"/>
                <a:tab pos="6046098" algn="l"/>
                <a:tab pos="6449267" algn="l"/>
                <a:tab pos="6852434" algn="l"/>
                <a:tab pos="7255603" algn="l"/>
                <a:tab pos="7658771" algn="l"/>
                <a:tab pos="8061939" algn="l"/>
              </a:tabLst>
            </a:pPr>
            <a:r>
              <a:rPr lang="en-US" dirty="0"/>
              <a:t>Circulatory </a:t>
            </a:r>
            <a:r>
              <a:rPr lang="en-US" dirty="0" err="1"/>
              <a:t>vs</a:t>
            </a:r>
            <a:r>
              <a:rPr lang="en-US" dirty="0"/>
              <a:t> Lymphatic Systems</a:t>
            </a:r>
          </a:p>
        </p:txBody>
      </p:sp>
      <p:graphicFrame>
        <p:nvGraphicFramePr>
          <p:cNvPr id="6146" name="Group 2"/>
          <p:cNvGraphicFramePr>
            <a:graphicFrameLocks noGrp="1"/>
          </p:cNvGraphicFramePr>
          <p:nvPr/>
        </p:nvGraphicFramePr>
        <p:xfrm>
          <a:off x="633558" y="1219200"/>
          <a:ext cx="6997988" cy="5133800"/>
        </p:xfrm>
        <a:graphic>
          <a:graphicData uri="http://schemas.openxmlformats.org/drawingml/2006/table">
            <a:tbl>
              <a:tblPr/>
              <a:tblGrid>
                <a:gridCol w="1593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9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5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335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Topic</a:t>
                      </a:r>
                    </a:p>
                  </a:txBody>
                  <a:tcPr marL="81818" marR="81818" marT="121278" marB="41294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Circulatory System</a:t>
                      </a:r>
                    </a:p>
                  </a:txBody>
                  <a:tcPr marL="81818" marR="81818" marT="121278" marB="41294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Lymphatic System</a:t>
                      </a:r>
                    </a:p>
                  </a:txBody>
                  <a:tcPr marL="81818" marR="81818" marT="121278" marB="41294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30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What is the fluid made of?</a:t>
                      </a:r>
                    </a:p>
                  </a:txBody>
                  <a:tcPr marL="81818" marR="81818" marT="121278" marB="41294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Plasma 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charset="-128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White blood cells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Red blood cells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Platelets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Nutrients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Hormones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charset="-128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Some wastes 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Oxygen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charset="-128"/>
                      </a:endParaRPr>
                    </a:p>
                  </a:txBody>
                  <a:tcPr marL="81818" marR="81818" marT="103680" marB="41294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Lymph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charset="-128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White blood cells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charset="-128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charset="-128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charset="-128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charset="-128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charset="-128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charset="-128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Many wastes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Carbon dioxide</a:t>
                      </a:r>
                    </a:p>
                  </a:txBody>
                  <a:tcPr marL="81818" marR="81818" marT="103680" marB="41294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3999" cy="1134596"/>
          </a:xfrm>
        </p:spPr>
        <p:txBody>
          <a:bodyPr tIns="34891"/>
          <a:lstStyle/>
          <a:p>
            <a:pPr eaLnBrk="1">
              <a:tabLst>
                <a:tab pos="0" algn="l"/>
                <a:tab pos="401744" algn="l"/>
                <a:tab pos="804912" algn="l"/>
                <a:tab pos="1208080" algn="l"/>
                <a:tab pos="1611248" algn="l"/>
                <a:tab pos="2014416" algn="l"/>
                <a:tab pos="2417585" algn="l"/>
                <a:tab pos="2820753" algn="l"/>
                <a:tab pos="3223921" algn="l"/>
                <a:tab pos="3627089" algn="l"/>
                <a:tab pos="4030258" algn="l"/>
                <a:tab pos="4433425" algn="l"/>
                <a:tab pos="4836594" algn="l"/>
                <a:tab pos="5239762" algn="l"/>
                <a:tab pos="5642930" algn="l"/>
                <a:tab pos="6046098" algn="l"/>
                <a:tab pos="6449267" algn="l"/>
                <a:tab pos="6852434" algn="l"/>
                <a:tab pos="7255603" algn="l"/>
                <a:tab pos="7658771" algn="l"/>
                <a:tab pos="8061939" algn="l"/>
              </a:tabLst>
            </a:pPr>
            <a:r>
              <a:rPr lang="en-US" dirty="0"/>
              <a:t>Circulatory </a:t>
            </a:r>
            <a:r>
              <a:rPr lang="en-US" dirty="0" err="1"/>
              <a:t>vs</a:t>
            </a:r>
            <a:r>
              <a:rPr lang="en-US" dirty="0"/>
              <a:t> Lymphatic Systems</a:t>
            </a:r>
          </a:p>
        </p:txBody>
      </p:sp>
      <p:graphicFrame>
        <p:nvGraphicFramePr>
          <p:cNvPr id="7170" name="Group 2"/>
          <p:cNvGraphicFramePr>
            <a:graphicFrameLocks noGrp="1"/>
          </p:cNvGraphicFramePr>
          <p:nvPr/>
        </p:nvGraphicFramePr>
        <p:xfrm>
          <a:off x="914400" y="1066800"/>
          <a:ext cx="6895523" cy="4903364"/>
        </p:xfrm>
        <a:graphic>
          <a:graphicData uri="http://schemas.openxmlformats.org/drawingml/2006/table">
            <a:tbl>
              <a:tblPr/>
              <a:tblGrid>
                <a:gridCol w="1674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1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635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Topic</a:t>
                      </a:r>
                    </a:p>
                  </a:txBody>
                  <a:tcPr marL="81818" marR="81818" marT="106285" marB="41294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Circulatory System</a:t>
                      </a:r>
                    </a:p>
                  </a:txBody>
                  <a:tcPr marL="81818" marR="81818" marT="106285" marB="41294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Lymphatic System</a:t>
                      </a:r>
                    </a:p>
                  </a:txBody>
                  <a:tcPr marL="81818" marR="81818" marT="106285" marB="41294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76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How is the fluid filtered?</a:t>
                      </a:r>
                    </a:p>
                  </a:txBody>
                  <a:tcPr marL="81818" marR="81818" marT="106285" marB="41294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Blood is filtered by the excretory system.  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charset="-128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Nephrons</a:t>
                      </a: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 in the kidneys remove wastes and excess water as urine.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charset="-128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Carbon dioxide is removed in the lungs.</a:t>
                      </a:r>
                    </a:p>
                  </a:txBody>
                  <a:tcPr marL="81818" marR="81818" marT="94436" marB="41294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Lymph nodes remove some fluid and debris.  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charset="-128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</a:rPr>
                        <a:t>White blood cells clustered in these nodes also kill pathogens and some cancer cells.</a:t>
                      </a:r>
                    </a:p>
                  </a:txBody>
                  <a:tcPr marL="81818" marR="81818" marT="94436" marB="41294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Transfusion bag of plasma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t="4179" b="4570"/>
          <a:stretch>
            <a:fillRect/>
          </a:stretch>
        </p:blipFill>
        <p:spPr>
          <a:xfrm>
            <a:off x="900113" y="188913"/>
            <a:ext cx="4568825" cy="6308725"/>
          </a:xfrm>
        </p:spPr>
      </p:pic>
      <p:sp>
        <p:nvSpPr>
          <p:cNvPr id="17410" name="Text Box 6"/>
          <p:cNvSpPr txBox="1">
            <a:spLocks noChangeArrowheads="1"/>
          </p:cNvSpPr>
          <p:nvPr/>
        </p:nvSpPr>
        <p:spPr bwMode="auto">
          <a:xfrm>
            <a:off x="5651500" y="1773238"/>
            <a:ext cx="3241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Image of purified blood plasma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>
                <a:latin typeface="Calibri" pitchFamily="34" charset="0"/>
              </a:rPr>
              <a:t>II. Blood Constituents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1371600" lvl="2" indent="-457200" eaLnBrk="1" hangingPunct="1">
              <a:buFontTx/>
              <a:buAutoNum type="alphaUcPeriod" startAt="2"/>
              <a:defRPr/>
            </a:pPr>
            <a:r>
              <a:rPr lang="en-US" dirty="0">
                <a:latin typeface="Calibri" pitchFamily="34" charset="0"/>
              </a:rPr>
              <a:t>Formed Elements</a:t>
            </a:r>
          </a:p>
          <a:p>
            <a:pPr marL="1828800" lvl="3" indent="-457200" eaLnBrk="1" hangingPunct="1">
              <a:buFontTx/>
              <a:buAutoNum type="arabicPeriod"/>
              <a:defRPr/>
            </a:pPr>
            <a:r>
              <a:rPr lang="en-US" sz="2200" dirty="0">
                <a:latin typeface="Calibri" pitchFamily="34" charset="0"/>
              </a:rPr>
              <a:t>Red Blood Cells</a:t>
            </a:r>
          </a:p>
          <a:p>
            <a:pPr marL="2286000" lvl="4" indent="-457200" eaLnBrk="1" hangingPunct="1">
              <a:buFont typeface="+mj-lt"/>
              <a:buAutoNum type="alphaLcPeriod"/>
              <a:defRPr/>
            </a:pPr>
            <a:r>
              <a:rPr lang="en-US" dirty="0">
                <a:latin typeface="Calibri" pitchFamily="34" charset="0"/>
              </a:rPr>
              <a:t>Scientific name is erythrocytes</a:t>
            </a:r>
          </a:p>
          <a:p>
            <a:pPr marL="2209800" lvl="4" indent="-381000" eaLnBrk="1" hangingPunct="1">
              <a:buFontTx/>
              <a:buAutoNum type="alphaLcPeriod"/>
              <a:defRPr/>
            </a:pPr>
            <a:r>
              <a:rPr lang="en-US" dirty="0">
                <a:latin typeface="Calibri" pitchFamily="34" charset="0"/>
              </a:rPr>
              <a:t>Are the most numerous formed element in blood</a:t>
            </a:r>
          </a:p>
          <a:p>
            <a:pPr marL="2209800" lvl="4" indent="-381000" eaLnBrk="1" hangingPunct="1">
              <a:buFontTx/>
              <a:buAutoNum type="alphaLcPeriod"/>
              <a:defRPr/>
            </a:pPr>
            <a:r>
              <a:rPr lang="en-US" dirty="0">
                <a:latin typeface="Calibri" pitchFamily="34" charset="0"/>
              </a:rPr>
              <a:t>Characteristics</a:t>
            </a:r>
          </a:p>
          <a:p>
            <a:pPr marL="2667000" lvl="5" indent="-381000">
              <a:buFontTx/>
              <a:buAutoNum type="romanLcPeriod"/>
              <a:defRPr/>
            </a:pPr>
            <a:r>
              <a:rPr lang="en-US" dirty="0">
                <a:latin typeface="Calibri" pitchFamily="34" charset="0"/>
              </a:rPr>
              <a:t>Biconcave disk (disk with indents on both sides) </a:t>
            </a:r>
          </a:p>
          <a:p>
            <a:pPr marL="2667000" lvl="5" indent="-381000">
              <a:buFontTx/>
              <a:buAutoNum type="romanLcPeriod"/>
              <a:defRPr/>
            </a:pPr>
            <a:r>
              <a:rPr lang="en-US" dirty="0">
                <a:latin typeface="Calibri" pitchFamily="34" charset="0"/>
              </a:rPr>
              <a:t>No nucleus</a:t>
            </a:r>
          </a:p>
          <a:p>
            <a:pPr marL="2667000" lvl="5" indent="-381000">
              <a:buFontTx/>
              <a:buAutoNum type="romanLcPeriod"/>
              <a:defRPr/>
            </a:pPr>
            <a:r>
              <a:rPr lang="en-US" dirty="0">
                <a:latin typeface="Calibri" pitchFamily="34" charset="0"/>
              </a:rPr>
              <a:t>Contains hemoglobin</a:t>
            </a:r>
          </a:p>
          <a:p>
            <a:pPr marL="2667000" lvl="5" indent="-381000">
              <a:buFontTx/>
              <a:buAutoNum type="romanLcPeriod"/>
              <a:defRPr/>
            </a:pPr>
            <a:r>
              <a:rPr lang="en-US" dirty="0">
                <a:latin typeface="Calibri" pitchFamily="34" charset="0"/>
              </a:rPr>
              <a:t>Heaviest of the formed elements</a:t>
            </a:r>
          </a:p>
          <a:p>
            <a:pPr marL="2286000" lvl="4" indent="-457200" eaLnBrk="1" hangingPunct="1">
              <a:buFont typeface="+mj-lt"/>
              <a:buAutoNum type="alphaLcPeriod"/>
              <a:defRPr/>
            </a:pPr>
            <a:r>
              <a:rPr lang="en-US" dirty="0">
                <a:latin typeface="Calibri" pitchFamily="34" charset="0"/>
              </a:rPr>
              <a:t>Function</a:t>
            </a:r>
          </a:p>
          <a:p>
            <a:pPr marL="2743200" lvl="5" indent="-457200">
              <a:buFont typeface="+mj-lt"/>
              <a:buAutoNum type="romanLcPeriod"/>
              <a:defRPr/>
            </a:pPr>
            <a:r>
              <a:rPr lang="en-US" dirty="0">
                <a:latin typeface="Calibri" pitchFamily="34" charset="0"/>
              </a:rPr>
              <a:t>To transport oxygen to the cells throughout the body.</a:t>
            </a:r>
          </a:p>
          <a:p>
            <a:pPr marL="1752600" lvl="3" indent="-381000" eaLnBrk="1" hangingPunct="1">
              <a:buFontTx/>
              <a:buAutoNum type="arabicPeriod"/>
              <a:defRPr/>
            </a:pPr>
            <a:endParaRPr lang="en-US" dirty="0">
              <a:latin typeface="Calibri" pitchFamily="34" charset="0"/>
            </a:endParaRPr>
          </a:p>
          <a:p>
            <a:pPr marL="609600" indent="-609600" eaLnBrk="1" hangingPunct="1">
              <a:buFontTx/>
              <a:buNone/>
              <a:defRPr/>
            </a:pP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RBC microsco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2964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4343400" y="6248400"/>
            <a:ext cx="4464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Image of RBCs under a microscope</a:t>
            </a:r>
          </a:p>
        </p:txBody>
      </p:sp>
      <p:pic>
        <p:nvPicPr>
          <p:cNvPr id="6" name="Picture 2" descr="C:\Users\D107\Desktop\anemia_ic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5867400" cy="490905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>
                <a:latin typeface="Calibri" pitchFamily="34" charset="0"/>
              </a:rPr>
              <a:t>II. Blood Constituents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828800" lvl="3" indent="-457200" eaLnBrk="1" hangingPunct="1">
              <a:buFont typeface="+mj-lt"/>
              <a:buAutoNum type="arabicPeriod" startAt="2"/>
              <a:defRPr/>
            </a:pPr>
            <a:r>
              <a:rPr lang="en-US" sz="2200" dirty="0">
                <a:latin typeface="Calibri" pitchFamily="34" charset="0"/>
              </a:rPr>
              <a:t>White Blood Cells</a:t>
            </a:r>
          </a:p>
          <a:p>
            <a:pPr marL="2286000" lvl="4" indent="-457200" eaLnBrk="1" hangingPunct="1">
              <a:buFont typeface="+mj-lt"/>
              <a:buAutoNum type="alphaLcPeriod"/>
              <a:defRPr/>
            </a:pPr>
            <a:r>
              <a:rPr lang="en-US" dirty="0">
                <a:latin typeface="Calibri" pitchFamily="34" charset="0"/>
              </a:rPr>
              <a:t>Scientific name is leukocytes</a:t>
            </a:r>
          </a:p>
          <a:p>
            <a:pPr marL="2209800" lvl="4" indent="-381000" eaLnBrk="1" hangingPunct="1">
              <a:buFontTx/>
              <a:buAutoNum type="alphaLcPeriod"/>
              <a:defRPr/>
            </a:pPr>
            <a:r>
              <a:rPr lang="en-US" dirty="0">
                <a:latin typeface="Calibri" pitchFamily="34" charset="0"/>
              </a:rPr>
              <a:t>Are the least numerous formed element in blood</a:t>
            </a:r>
          </a:p>
          <a:p>
            <a:pPr marL="2209800" lvl="4" indent="-381000" eaLnBrk="1" hangingPunct="1">
              <a:buFontTx/>
              <a:buAutoNum type="alphaLcPeriod"/>
              <a:defRPr/>
            </a:pPr>
            <a:r>
              <a:rPr lang="en-US" dirty="0">
                <a:latin typeface="Calibri" pitchFamily="34" charset="0"/>
              </a:rPr>
              <a:t>Characteristics</a:t>
            </a:r>
          </a:p>
          <a:p>
            <a:pPr marL="2667000" lvl="5" indent="-381000">
              <a:buFontTx/>
              <a:buAutoNum type="romanLcPeriod"/>
              <a:defRPr/>
            </a:pPr>
            <a:r>
              <a:rPr lang="en-US" dirty="0">
                <a:latin typeface="Calibri" pitchFamily="34" charset="0"/>
              </a:rPr>
              <a:t>Transparent cell</a:t>
            </a:r>
          </a:p>
          <a:p>
            <a:pPr marL="2667000" lvl="5" indent="-381000">
              <a:buFontTx/>
              <a:buAutoNum type="romanLcPeriod"/>
              <a:defRPr/>
            </a:pPr>
            <a:r>
              <a:rPr lang="en-US" dirty="0">
                <a:latin typeface="Calibri" pitchFamily="34" charset="0"/>
              </a:rPr>
              <a:t>Irregularly shaped</a:t>
            </a:r>
          </a:p>
          <a:p>
            <a:pPr marL="2667000" lvl="5" indent="-381000">
              <a:buFontTx/>
              <a:buAutoNum type="romanLcPeriod"/>
              <a:defRPr/>
            </a:pPr>
            <a:r>
              <a:rPr lang="en-US" dirty="0">
                <a:latin typeface="Calibri" pitchFamily="34" charset="0"/>
              </a:rPr>
              <a:t>Have a nucleus</a:t>
            </a:r>
          </a:p>
          <a:p>
            <a:pPr marL="2209800" lvl="4" indent="-381000" eaLnBrk="1" hangingPunct="1">
              <a:buFontTx/>
              <a:buAutoNum type="alphaLcPeriod"/>
              <a:defRPr/>
            </a:pPr>
            <a:r>
              <a:rPr lang="en-US" dirty="0">
                <a:latin typeface="Calibri" pitchFamily="34" charset="0"/>
              </a:rPr>
              <a:t>Function</a:t>
            </a:r>
          </a:p>
          <a:p>
            <a:pPr marL="2667000" lvl="5" indent="-381000">
              <a:buFontTx/>
              <a:buAutoNum type="romanLcPeriod"/>
              <a:defRPr/>
            </a:pPr>
            <a:r>
              <a:rPr lang="en-US" dirty="0">
                <a:latin typeface="Calibri" pitchFamily="34" charset="0"/>
              </a:rPr>
              <a:t>To defend against disease</a:t>
            </a:r>
          </a:p>
          <a:p>
            <a:pPr marL="2667000" lvl="5" indent="-381000">
              <a:buFontTx/>
              <a:buAutoNum type="romanLcPeriod"/>
              <a:defRPr/>
            </a:pPr>
            <a:r>
              <a:rPr lang="en-US" dirty="0">
                <a:latin typeface="Calibri" pitchFamily="34" charset="0"/>
              </a:rPr>
              <a:t>To provide immunity</a:t>
            </a:r>
          </a:p>
          <a:p>
            <a:pPr marL="1752600" lvl="3" indent="-381000" eaLnBrk="1" hangingPunct="1">
              <a:buFontTx/>
              <a:buAutoNum type="arabicPeriod" startAt="2"/>
              <a:defRPr/>
            </a:pPr>
            <a:endParaRPr lang="en-US" sz="2400" dirty="0">
              <a:latin typeface="Calibri" pitchFamily="34" charset="0"/>
            </a:endParaRPr>
          </a:p>
          <a:p>
            <a:pPr marL="609600" indent="-609600" eaLnBrk="1" hangingPunct="1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7" descr="WBC artist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476250"/>
            <a:ext cx="5851525" cy="5851525"/>
          </a:xfrm>
        </p:spPr>
      </p:pic>
      <p:sp>
        <p:nvSpPr>
          <p:cNvPr id="21506" name="Text Box 8"/>
          <p:cNvSpPr txBox="1">
            <a:spLocks noChangeArrowheads="1"/>
          </p:cNvSpPr>
          <p:nvPr/>
        </p:nvSpPr>
        <p:spPr bwMode="auto">
          <a:xfrm>
            <a:off x="6011863" y="3284538"/>
            <a:ext cx="273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Artist drawing of the different types of WBC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>
                <a:latin typeface="Calibri" pitchFamily="34" charset="0"/>
              </a:rPr>
              <a:t>II. Blood Constituents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828800" lvl="3" indent="-457200" eaLnBrk="1" hangingPunct="1">
              <a:buFont typeface="+mj-lt"/>
              <a:buAutoNum type="arabicPeriod" startAt="3"/>
              <a:defRPr/>
            </a:pPr>
            <a:r>
              <a:rPr lang="en-US" sz="2200" dirty="0">
                <a:latin typeface="Calibri" pitchFamily="34" charset="0"/>
              </a:rPr>
              <a:t>Platelets</a:t>
            </a:r>
          </a:p>
          <a:p>
            <a:pPr marL="2286000" lvl="4" indent="-457200" eaLnBrk="1" hangingPunct="1">
              <a:buFont typeface="+mj-lt"/>
              <a:buAutoNum type="alphaLcPeriod"/>
              <a:defRPr/>
            </a:pPr>
            <a:r>
              <a:rPr lang="en-US" dirty="0">
                <a:latin typeface="Calibri" pitchFamily="34" charset="0"/>
              </a:rPr>
              <a:t>Scientific name is thrombocytes</a:t>
            </a:r>
          </a:p>
          <a:p>
            <a:pPr marL="2209800" lvl="4" indent="-381000" eaLnBrk="1" hangingPunct="1">
              <a:buFontTx/>
              <a:buAutoNum type="alphaLcPeriod"/>
              <a:defRPr/>
            </a:pPr>
            <a:r>
              <a:rPr lang="en-US" dirty="0">
                <a:latin typeface="Calibri" pitchFamily="34" charset="0"/>
              </a:rPr>
              <a:t>Characteristics</a:t>
            </a:r>
          </a:p>
          <a:p>
            <a:pPr marL="2667000" lvl="5" indent="-381000">
              <a:buFontTx/>
              <a:buAutoNum type="romanLcPeriod"/>
              <a:defRPr/>
            </a:pPr>
            <a:r>
              <a:rPr lang="en-US" dirty="0">
                <a:latin typeface="Calibri" pitchFamily="34" charset="0"/>
              </a:rPr>
              <a:t>Is a cell fragment</a:t>
            </a:r>
          </a:p>
          <a:p>
            <a:pPr marL="2667000" lvl="5" indent="-381000">
              <a:buFontTx/>
              <a:buAutoNum type="romanLcPeriod"/>
              <a:defRPr/>
            </a:pPr>
            <a:r>
              <a:rPr lang="en-US" dirty="0">
                <a:latin typeface="Calibri" pitchFamily="34" charset="0"/>
              </a:rPr>
              <a:t>Has no nucleus</a:t>
            </a:r>
          </a:p>
          <a:p>
            <a:pPr marL="2667000" lvl="5" indent="-381000">
              <a:buFontTx/>
              <a:buAutoNum type="romanLcPeriod"/>
              <a:defRPr/>
            </a:pPr>
            <a:r>
              <a:rPr lang="en-US" dirty="0">
                <a:latin typeface="Calibri" pitchFamily="34" charset="0"/>
              </a:rPr>
              <a:t>Smallest of the formed elements</a:t>
            </a:r>
          </a:p>
          <a:p>
            <a:pPr marL="2209800" lvl="4" indent="-381000" eaLnBrk="1" hangingPunct="1">
              <a:buFontTx/>
              <a:buAutoNum type="alphaLcPeriod"/>
              <a:defRPr/>
            </a:pPr>
            <a:r>
              <a:rPr lang="en-US" dirty="0">
                <a:latin typeface="Calibri" pitchFamily="34" charset="0"/>
              </a:rPr>
              <a:t>Function</a:t>
            </a:r>
          </a:p>
          <a:p>
            <a:pPr marL="2800350" lvl="5" indent="-514350">
              <a:buFont typeface="+mj-lt"/>
              <a:buAutoNum type="romanLcPeriod"/>
              <a:defRPr/>
            </a:pPr>
            <a:r>
              <a:rPr lang="en-US" dirty="0">
                <a:latin typeface="Calibri" pitchFamily="34" charset="0"/>
              </a:rPr>
              <a:t>Help in coagulation (blood clotting)</a:t>
            </a:r>
          </a:p>
          <a:p>
            <a:pPr marL="1752600" lvl="3" indent="-381000" eaLnBrk="1" hangingPunct="1">
              <a:buFontTx/>
              <a:buAutoNum type="arabicPeriod" startAt="3"/>
              <a:defRPr/>
            </a:pPr>
            <a:endParaRPr lang="en-US" sz="2400" dirty="0">
              <a:latin typeface="Calibri" pitchFamily="34" charset="0"/>
            </a:endParaRPr>
          </a:p>
          <a:p>
            <a:pPr marL="609600" indent="-609600" eaLnBrk="1" hangingPunct="1">
              <a:buFontTx/>
              <a:buNone/>
              <a:defRPr/>
            </a:pP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960</Words>
  <Application>Microsoft Office PowerPoint</Application>
  <PresentationFormat>On-screen Show (4:3)</PresentationFormat>
  <Paragraphs>276</Paragraphs>
  <Slides>39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Times New Roman</vt:lpstr>
      <vt:lpstr>Wingdings</vt:lpstr>
      <vt:lpstr>Default Design</vt:lpstr>
      <vt:lpstr>Blood!</vt:lpstr>
      <vt:lpstr>I. Make up of Blood</vt:lpstr>
      <vt:lpstr>II. Blood Constituents</vt:lpstr>
      <vt:lpstr>PowerPoint Presentation</vt:lpstr>
      <vt:lpstr>II. Blood Constituents</vt:lpstr>
      <vt:lpstr>PowerPoint Presentation</vt:lpstr>
      <vt:lpstr>II. Blood Constituents</vt:lpstr>
      <vt:lpstr>PowerPoint Presentation</vt:lpstr>
      <vt:lpstr>II. Blood Constituents</vt:lpstr>
      <vt:lpstr>PowerPoint Presentation</vt:lpstr>
      <vt:lpstr>III. A sample of Centrifuged Blood </vt:lpstr>
      <vt:lpstr>IV. Blood Types</vt:lpstr>
      <vt:lpstr>PowerPoint Presentation</vt:lpstr>
      <vt:lpstr>Antigens and Antibodies</vt:lpstr>
      <vt:lpstr>IV. Blood Types</vt:lpstr>
      <vt:lpstr> Blood Typing</vt:lpstr>
      <vt:lpstr>Test Results</vt:lpstr>
      <vt:lpstr>V. Blood Transfusions</vt:lpstr>
      <vt:lpstr>V. Blood Transfusions</vt:lpstr>
      <vt:lpstr>V. Blood Transfusions</vt:lpstr>
      <vt:lpstr>Transfusions</vt:lpstr>
      <vt:lpstr>V. Blood Transfusions</vt:lpstr>
      <vt:lpstr>VI. Blood disorders</vt:lpstr>
      <vt:lpstr>VI. Blood disorders</vt:lpstr>
      <vt:lpstr>VI. Blood disorders</vt:lpstr>
      <vt:lpstr>VI. Blood disorders</vt:lpstr>
      <vt:lpstr>VI. Blood disorders</vt:lpstr>
      <vt:lpstr>V.  Lymphatic System</vt:lpstr>
      <vt:lpstr>Lymph capillary system</vt:lpstr>
      <vt:lpstr>Lymph Capillary  Please draw</vt:lpstr>
      <vt:lpstr>Lymph vessels with valves</vt:lpstr>
      <vt:lpstr>Lymph vessels with valves please draw</vt:lpstr>
      <vt:lpstr>Lymph Nodes</vt:lpstr>
      <vt:lpstr>PowerPoint Presentation</vt:lpstr>
      <vt:lpstr>Lymphatic system</vt:lpstr>
      <vt:lpstr>Circulatory vs Lymphatic Systems</vt:lpstr>
      <vt:lpstr>Circulatory vs Lymphatic Systems</vt:lpstr>
      <vt:lpstr>Circulatory vs Lymphatic Systems</vt:lpstr>
      <vt:lpstr>Circulatory vs Lymphatic Systems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Blood!</dc:title>
  <dc:creator>Anna Katherine Walsh</dc:creator>
  <cp:lastModifiedBy>Anna Katherine Walsh</cp:lastModifiedBy>
  <cp:revision>3</cp:revision>
  <dcterms:created xsi:type="dcterms:W3CDTF">2020-11-13T14:33:48Z</dcterms:created>
  <dcterms:modified xsi:type="dcterms:W3CDTF">2020-11-13T14:40:01Z</dcterms:modified>
</cp:coreProperties>
</file>