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C97B-41D0-B28E-F35C-FDE2217A4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945C4-E05C-69B3-EA2C-EE7B89777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D5485-F690-71FC-EB30-92C3A98B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820A9-70C3-4463-9C93-45C04666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24244-978E-94AA-B0FE-1F907FB0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9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6318-84DE-0B58-3860-132AE005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73E0B-FB1E-6DE2-6AC2-FB8EF53A3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1A49D-B7EA-D30D-E2E5-8B82C80D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E2874-0B43-6FB9-EC36-8A53C076E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825B4-B92E-E725-0874-2B059ECF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4CFEB-C531-AD98-974E-1840BBCF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FBF88-6A3C-E06C-5F61-142EA6714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73D98-6E2B-0D15-EBB3-73E24BC7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F1BE-5A2E-4513-D6B2-6124DE65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4B410-64F1-28C6-69C2-68C9E1CB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1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978F-BFB7-04CF-5E72-B1F8E14D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D0CDF-857E-B9C7-628E-965D3FEA9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EA27-852B-7738-2D7E-94158A77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AC1F-A845-8384-FD0C-5211B19F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1C388-9CBC-CF99-C511-3D9A2C07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02D2-1607-DA42-80A8-F79A3C37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D4E0E-E78E-266E-473E-0B0945225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46DD-1BF6-C3B4-5181-746B95CE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66BA1-26A7-68D4-DDD6-0D6E18D4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CBC31-F4D1-7E26-75A7-0DA851B5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E6A93-4971-8940-6B77-280B8BBE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FD788-ADF7-0906-AB17-4C99BAA3F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49C94-6F84-7B95-A104-ADBB708F6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DC0D7-FC98-00B3-8361-E590B09E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A86E8-BF33-1ADD-02DC-FDE4CEBC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A6800-04C6-DE5D-582F-EC494642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0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2028-84EC-6E4C-30B4-1EBD9E694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D4582-3C28-A3D3-9328-6E9F108E0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3F523-5552-3938-6F3F-BB3E24E3F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CC8DD-3DB7-B13D-9693-5ED180BED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A7AD9-DD96-46B7-4EFE-0933B9A7D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81652-AD70-B10F-39ED-2131E50B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C0FC6-2B1B-A552-2916-BDA860D0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5296F8-CD72-11E0-7C53-5D4C81AE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366E-0624-7474-4959-314B1B61E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FAE12-9A06-C351-71CE-C0A6C6C4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C4895-020A-0B76-FA16-63254D7A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3AF85-4D42-5552-8512-2CC2604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657E1-56DF-9455-3C91-0027B3E5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49E0F-7D07-1408-A89C-C5556509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A9EF1-8FFE-F595-ADA1-BB816443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98D7-FFF0-9CB1-6D58-D59726DA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75AB6-36F3-7E74-5547-65631793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FB2CD-ADFE-D23B-CE68-F95F66985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9D6AF-23EE-EDFE-59BC-74E8DEAA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EA523-2E6A-C5D3-17D2-72A9484F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C47D9-8B75-3DE9-93CD-0EF7AA2F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1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5D35C-CA9B-B3BA-7042-506481B9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39BDF-7010-97E9-DDBA-F6A985534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05AC1-22EE-571A-EECA-6DFD84C59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846D2-29F4-9A2D-4BDB-95907300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4622-5ECF-F105-5723-CD1F4406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95FC8-83BF-8511-E8BE-A1EF66C7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B070E4-AE4A-2C6C-6A2D-20FFA4BF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5A1E3-9473-8A72-AF69-1B9A275EB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6DFA-A6EE-22D8-63A1-A57A12211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60F9-B14F-46E4-913C-82BB2F7144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38DD9-B84F-6788-B72B-DE5AB5F93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B0AAA-5FC5-0082-28A7-406DFC9F9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5F093-8379-4FBD-BA1B-779DAABEF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search?q=video+of+balloon+in+a+bell+jar&amp;sca_esv=577175651&amp;sxsrf=AM9HkKlO6lSjnDp8zQnIUzFNUirCxY1rrw%3A1698418211538&amp;source=hp&amp;ei=I847ZdvZHvGf5NoPo9WwmA8&amp;iflsig=AO6bgOgAAAAAZTvcMxZqOKKZ8qJuQuox_ai4_XbaXmwI&amp;ved=0ahUKEwib97TxvJaCAxXxD1kFHaMqDPMQ4dUDCAw&amp;uact=5&amp;oq=video+of+balloon+in+a+bell+jar&amp;gs_lp=Egdnd3Mtd2l6Ih52aWRlbyBvZiBiYWxsb29uIGluIGEgYmVsbCBqYXIyBRAhGKABMggQIRgWGB4YHTIIECEYFhgeGB0yCBAhGBYYHhgdMggQIRgWGB4YHUjcVFAAWKNGcAB4AJABAJgBwQGgAd4RqgEEMjkuMbgBA8gBAPgBAcICChAjGIoFGCcYnQLCAg4QLhiABBixAxjHARjRA8ICCxAuGIoFGLEDGIMBwgIIEAAYgAQYsQPCAgsQLhiABBjHARjRA8ICBRAAGIAEwgILEAAYgAQYsQMYgwHCAgsQABiKBRixAxiDAcICERAuGIAEGLEDGIMBGMcBGNEDwgILEC4YgAQYsQMYgwHCAg4QLhjHARixAxjRAxiABMICDhAAGIAEGLEDGIMBGMkDwgIFEC4YgATCAgYQABgWGB7CAggQABgWGB4YCsICBxAhGKABGAo&amp;sclient=gws-wiz#fpstate=ive&amp;vld=cid:4e3ff091,vid:4d6PX1o5liY,st: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a/search?q=video+of+bell+in+a+bell+jar&amp;sca_esv=577175651&amp;sxsrf=AM9HkKnf4spAnX8LFPg_eWqRDFdID6Zoxw%3A1698418228936&amp;ei=NM47ZZTdOLuo5NoPtpG64AM&amp;ved=0ahUKEwiUx9z5vJaCAxU7FFkFHbaIDjwQ4dUDCBA&amp;uact=5&amp;oq=video+of+bell+in+a+bell+jar&amp;gs_lp=Egxnd3Mtd2l6LXNlcnAiG3ZpZGVvIG9mIGJlbGwgaW4gYSBiZWxsIGphcjIIECEYoAEYwwRIv1hQt0BYuEdwA3gBkAEAmAFboAHHAqoBATS4AQPIAQD4AQHCAgoQABhHGNYEGLADwgIFEAAYogTiAwQYACBBiAYBkAYF&amp;sclient=gws-wiz-serp#fpstate=ive&amp;vld=cid:5a0ffafa,vid:ce7AMJdq0Gw,st: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google.ca/search?q=video+of+candle+in+a+bell+jar&amp;sca_esv=577175651&amp;sxsrf=AM9HkKnBRYN_ODSr5RnI7nDVyvKCuy0GIQ%3A1698418410265&amp;ei=6s47ZY7eD4Tl5NoPkd20wAM&amp;ved=0ahUKEwiO-5fQvZaCAxWEMlkFHZEuDTgQ4dUDCBA&amp;uact=5&amp;oq=video+of+candle+in+a+bell+jar&amp;gs_lp=Egxnd3Mtd2l6LXNlcnAiHXZpZGVvIG9mIGNhbmRsZSBpbiBhIGJlbGwgamFyMggQIRigARjDBDIIECEYoAEYwwRI0TRQugxYqyhwAXgBkAEAmAFyoAGZBaoBAzUuMrgBA8gBAPgBAcICChAAGEcY1gQYsAPCAgoQIRigARjDBBgK4gMEGAAgQYgGAZAGCA&amp;sclient=gws-wiz-serp#fpstate=ive&amp;vld=cid:61e8dbd4,vid:rTLyZm3lgxw,st: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1">
            <a:extLst>
              <a:ext uri="{FF2B5EF4-FFF2-40B4-BE49-F238E27FC236}">
                <a16:creationId xmlns:a16="http://schemas.microsoft.com/office/drawing/2014/main" id="{0855A890-B60B-4670-9DC2-69DC05015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9AE12-D269-D4E1-35ED-4A09E3E9E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467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en-CA" sz="3100" dirty="0"/>
              <a:t>Compressible fluids</a:t>
            </a:r>
            <a:endParaRPr lang="en-US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76537-C018-870E-9BA2-E9D41523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27" y="5086350"/>
            <a:ext cx="2446465" cy="1178298"/>
          </a:xfrm>
        </p:spPr>
        <p:txBody>
          <a:bodyPr>
            <a:normAutofit/>
          </a:bodyPr>
          <a:lstStyle/>
          <a:p>
            <a:pPr algn="l"/>
            <a:r>
              <a:rPr lang="en-CA" sz="1600"/>
              <a:t>You’ve got gasssssssssss</a:t>
            </a:r>
            <a:endParaRPr lang="en-US" sz="160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22480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42549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283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DF5B88-1E45-AC83-ECB1-982DA3DE2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247" y="883463"/>
            <a:ext cx="3369328" cy="25237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A09F40-456A-4990-691F-B0890DE77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074" y="883463"/>
            <a:ext cx="3488316" cy="25237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103360-5869-6C4E-05FA-584BE6530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4251" y="3672818"/>
            <a:ext cx="3703320" cy="23080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4C5179-FE8B-AD7B-D9B7-5C8837A11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2998" y="3789915"/>
            <a:ext cx="3703320" cy="207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1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EC99-91DB-BF39-C1DA-9BCE1414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Air is a compressible fluid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ED59-B3E9-452E-8C35-1E1083826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Air is a mixture of gases.</a:t>
            </a:r>
          </a:p>
          <a:p>
            <a:r>
              <a:rPr lang="en-CA" dirty="0"/>
              <a:t>Gases flow</a:t>
            </a:r>
          </a:p>
          <a:p>
            <a:r>
              <a:rPr lang="en-CA" dirty="0"/>
              <a:t>Gases can change their volume</a:t>
            </a:r>
          </a:p>
          <a:p>
            <a:r>
              <a:rPr lang="en-CA" dirty="0"/>
              <a:t>Gases are compressible they can be squeezed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37B92DC-9948-BC23-0990-27C333DCF8D7}"/>
              </a:ext>
            </a:extLst>
          </p:cNvPr>
          <p:cNvGrpSpPr/>
          <p:nvPr/>
        </p:nvGrpSpPr>
        <p:grpSpPr>
          <a:xfrm>
            <a:off x="4058072" y="4315707"/>
            <a:ext cx="3528392" cy="1512168"/>
            <a:chOff x="1619672" y="4869160"/>
            <a:chExt cx="3528392" cy="1512168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7B014D43-2FC9-F311-B5D5-C154EA73969A}"/>
                </a:ext>
              </a:extLst>
            </p:cNvPr>
            <p:cNvSpPr/>
            <p:nvPr/>
          </p:nvSpPr>
          <p:spPr>
            <a:xfrm>
              <a:off x="1619672" y="4869160"/>
              <a:ext cx="3528392" cy="15121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3E074A9-B7CF-5552-58AE-6AABA49E78E2}"/>
                </a:ext>
              </a:extLst>
            </p:cNvPr>
            <p:cNvSpPr/>
            <p:nvPr/>
          </p:nvSpPr>
          <p:spPr>
            <a:xfrm>
              <a:off x="1907704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F5B60CF-8526-D02D-B063-69662419693F}"/>
                </a:ext>
              </a:extLst>
            </p:cNvPr>
            <p:cNvSpPr/>
            <p:nvPr/>
          </p:nvSpPr>
          <p:spPr>
            <a:xfrm>
              <a:off x="1979712" y="57332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EB2DCC-1EA2-2B8A-F5EB-1158936F954C}"/>
                </a:ext>
              </a:extLst>
            </p:cNvPr>
            <p:cNvSpPr/>
            <p:nvPr/>
          </p:nvSpPr>
          <p:spPr>
            <a:xfrm>
              <a:off x="3059832" y="53012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5E7689D-D927-5079-72D7-3CA47EA34E5C}"/>
                </a:ext>
              </a:extLst>
            </p:cNvPr>
            <p:cNvSpPr/>
            <p:nvPr/>
          </p:nvSpPr>
          <p:spPr>
            <a:xfrm>
              <a:off x="2364904" y="55423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26064AA-F985-CAEB-C4F8-68C942C4DFE3}"/>
                </a:ext>
              </a:extLst>
            </p:cNvPr>
            <p:cNvSpPr/>
            <p:nvPr/>
          </p:nvSpPr>
          <p:spPr>
            <a:xfrm>
              <a:off x="2555776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B51A6D3-4049-DA05-0F9A-6C9C81ECC5F7}"/>
                </a:ext>
              </a:extLst>
            </p:cNvPr>
            <p:cNvSpPr/>
            <p:nvPr/>
          </p:nvSpPr>
          <p:spPr>
            <a:xfrm>
              <a:off x="4211960" y="515719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5602953-40C3-E720-C004-C6DAC2E69530}"/>
                </a:ext>
              </a:extLst>
            </p:cNvPr>
            <p:cNvSpPr/>
            <p:nvPr/>
          </p:nvSpPr>
          <p:spPr>
            <a:xfrm>
              <a:off x="3347864" y="55892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6C5D54-3D63-6C74-FC05-6D005309F51D}"/>
                </a:ext>
              </a:extLst>
            </p:cNvPr>
            <p:cNvSpPr/>
            <p:nvPr/>
          </p:nvSpPr>
          <p:spPr>
            <a:xfrm>
              <a:off x="2974504" y="61519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1C35BAD-180D-5930-6C0B-E2876DD081DC}"/>
                </a:ext>
              </a:extLst>
            </p:cNvPr>
            <p:cNvSpPr/>
            <p:nvPr/>
          </p:nvSpPr>
          <p:spPr>
            <a:xfrm>
              <a:off x="4355976" y="57332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8F5F16F-2DC6-AC1A-D28F-C9B9746AA5B6}"/>
                </a:ext>
              </a:extLst>
            </p:cNvPr>
            <p:cNvSpPr/>
            <p:nvPr/>
          </p:nvSpPr>
          <p:spPr>
            <a:xfrm>
              <a:off x="2267744" y="60212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F74ECCB-47E9-AE08-E6FF-8002A0C5FDA2}"/>
                </a:ext>
              </a:extLst>
            </p:cNvPr>
            <p:cNvSpPr/>
            <p:nvPr/>
          </p:nvSpPr>
          <p:spPr>
            <a:xfrm>
              <a:off x="4427984" y="609329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EE2BFDF-7648-0A1C-8D1A-FD74756F2CC4}"/>
                </a:ext>
              </a:extLst>
            </p:cNvPr>
            <p:cNvSpPr/>
            <p:nvPr/>
          </p:nvSpPr>
          <p:spPr>
            <a:xfrm>
              <a:off x="3347864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72C1F11-5BA4-C796-131E-28E6E8311F45}"/>
                </a:ext>
              </a:extLst>
            </p:cNvPr>
            <p:cNvSpPr/>
            <p:nvPr/>
          </p:nvSpPr>
          <p:spPr>
            <a:xfrm>
              <a:off x="3669432" y="59108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37761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Air pressure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idx="1"/>
          </p:nvPr>
        </p:nvSpPr>
        <p:spPr>
          <a:xfrm>
            <a:off x="1991544" y="1556792"/>
            <a:ext cx="4040188" cy="639762"/>
          </a:xfrm>
        </p:spPr>
        <p:txBody>
          <a:bodyPr/>
          <a:lstStyle/>
          <a:p>
            <a:r>
              <a:rPr lang="en-CA" dirty="0"/>
              <a:t>Big space low pressure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sz="half" idx="2"/>
          </p:nvPr>
        </p:nvSpPr>
        <p:spPr>
          <a:xfrm>
            <a:off x="2063552" y="2204864"/>
            <a:ext cx="4040188" cy="3951288"/>
          </a:xfrm>
        </p:spPr>
        <p:txBody>
          <a:bodyPr/>
          <a:lstStyle/>
          <a:p>
            <a:pPr lvl="1"/>
            <a:r>
              <a:rPr lang="en-CA" dirty="0"/>
              <a:t> Few collisions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"/>
          </p:nvPr>
        </p:nvSpPr>
        <p:spPr>
          <a:xfrm>
            <a:off x="6140194" y="1312450"/>
            <a:ext cx="5183188" cy="823912"/>
          </a:xfrm>
        </p:spPr>
        <p:txBody>
          <a:bodyPr/>
          <a:lstStyle/>
          <a:p>
            <a:r>
              <a:rPr lang="en-CA" dirty="0"/>
              <a:t>Small space High Pressure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sz="quarter" idx="4"/>
          </p:nvPr>
        </p:nvSpPr>
        <p:spPr>
          <a:xfrm>
            <a:off x="6132985" y="2162771"/>
            <a:ext cx="5183188" cy="3684588"/>
          </a:xfrm>
        </p:spPr>
        <p:txBody>
          <a:bodyPr/>
          <a:lstStyle/>
          <a:p>
            <a:r>
              <a:rPr lang="en-CA" dirty="0"/>
              <a:t>Lot’s of collisions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7824192" y="2780929"/>
            <a:ext cx="864096" cy="2902429"/>
            <a:chOff x="6300192" y="2780928"/>
            <a:chExt cx="864096" cy="2902429"/>
          </a:xfrm>
        </p:grpSpPr>
        <p:sp>
          <p:nvSpPr>
            <p:cNvPr id="20" name="Rounded Rectangle 19"/>
            <p:cNvSpPr/>
            <p:nvPr/>
          </p:nvSpPr>
          <p:spPr>
            <a:xfrm rot="5400000">
              <a:off x="5281025" y="3800095"/>
              <a:ext cx="2902429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6396700" y="441261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6612724" y="297245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 rot="5400000">
              <a:off x="6396700" y="362052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/>
            <p:nvPr/>
          </p:nvSpPr>
          <p:spPr>
            <a:xfrm rot="5400000">
              <a:off x="6828749" y="4268595"/>
              <a:ext cx="272155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/>
            <p:cNvSpPr/>
            <p:nvPr/>
          </p:nvSpPr>
          <p:spPr>
            <a:xfrm rot="5400000">
              <a:off x="6756740" y="5348716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6684732" y="441261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6396700" y="326048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Oval 27"/>
            <p:cNvSpPr/>
            <p:nvPr/>
          </p:nvSpPr>
          <p:spPr>
            <a:xfrm rot="5400000">
              <a:off x="6828748" y="333249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/>
            <p:nvPr/>
          </p:nvSpPr>
          <p:spPr>
            <a:xfrm rot="5400000">
              <a:off x="6540716" y="5204700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Oval 29"/>
            <p:cNvSpPr/>
            <p:nvPr/>
          </p:nvSpPr>
          <p:spPr>
            <a:xfrm rot="5400000">
              <a:off x="6828748" y="3764540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Oval 30"/>
            <p:cNvSpPr/>
            <p:nvPr/>
          </p:nvSpPr>
          <p:spPr>
            <a:xfrm rot="5400000">
              <a:off x="6930129" y="493401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6468708" y="470064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6540716" y="3908556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79576" y="2708920"/>
            <a:ext cx="2808312" cy="3240360"/>
            <a:chOff x="755576" y="1916833"/>
            <a:chExt cx="3085803" cy="4032448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282254" y="2390155"/>
              <a:ext cx="4032448" cy="30858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/>
            <p:nvPr/>
          </p:nvSpPr>
          <p:spPr>
            <a:xfrm rot="16200000">
              <a:off x="1261054" y="5390863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 rot="16200000">
              <a:off x="2583541" y="5308568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/>
            <p:nvPr/>
          </p:nvSpPr>
          <p:spPr>
            <a:xfrm rot="16200000">
              <a:off x="1701883" y="4074146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/>
            <p:nvPr/>
          </p:nvSpPr>
          <p:spPr>
            <a:xfrm rot="16200000">
              <a:off x="2194038" y="4868349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/>
            <p:nvPr/>
          </p:nvSpPr>
          <p:spPr>
            <a:xfrm rot="16200000">
              <a:off x="1261054" y="4650210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/>
            <p:cNvSpPr/>
            <p:nvPr/>
          </p:nvSpPr>
          <p:spPr>
            <a:xfrm rot="16200000">
              <a:off x="1407997" y="2757428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Oval 41"/>
            <p:cNvSpPr/>
            <p:nvPr/>
          </p:nvSpPr>
          <p:spPr>
            <a:xfrm rot="16200000">
              <a:off x="2289655" y="3744966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Oval 42"/>
            <p:cNvSpPr/>
            <p:nvPr/>
          </p:nvSpPr>
          <p:spPr>
            <a:xfrm rot="16200000">
              <a:off x="3438017" y="4171663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/>
            <p:cNvSpPr/>
            <p:nvPr/>
          </p:nvSpPr>
          <p:spPr>
            <a:xfrm rot="16200000">
              <a:off x="2583541" y="2592838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/>
            <p:cNvSpPr/>
            <p:nvPr/>
          </p:nvSpPr>
          <p:spPr>
            <a:xfrm rot="16200000">
              <a:off x="3171313" y="4979389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Oval 45"/>
            <p:cNvSpPr/>
            <p:nvPr/>
          </p:nvSpPr>
          <p:spPr>
            <a:xfrm rot="16200000">
              <a:off x="3318256" y="2510543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/>
            <p:cNvSpPr/>
            <p:nvPr/>
          </p:nvSpPr>
          <p:spPr>
            <a:xfrm rot="16200000">
              <a:off x="1261054" y="3744966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Oval 47"/>
            <p:cNvSpPr/>
            <p:nvPr/>
          </p:nvSpPr>
          <p:spPr>
            <a:xfrm rot="16200000">
              <a:off x="2945862" y="3377460"/>
              <a:ext cx="164590" cy="2938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67611" y="2636911"/>
            <a:ext cx="2228083" cy="3168352"/>
            <a:chOff x="1043610" y="2636911"/>
            <a:chExt cx="2228083" cy="3168352"/>
          </a:xfrm>
        </p:grpSpPr>
        <p:cxnSp>
          <p:nvCxnSpPr>
            <p:cNvPr id="58" name="Straight Arrow Connector 57"/>
            <p:cNvCxnSpPr>
              <a:stCxn id="41" idx="3"/>
            </p:cNvCxnSpPr>
            <p:nvPr/>
          </p:nvCxnSpPr>
          <p:spPr>
            <a:xfrm flipV="1">
              <a:off x="1518784" y="3356991"/>
              <a:ext cx="460928" cy="1922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4" idx="2"/>
            </p:cNvCxnSpPr>
            <p:nvPr/>
          </p:nvCxnSpPr>
          <p:spPr>
            <a:xfrm flipH="1" flipV="1">
              <a:off x="1979714" y="2636911"/>
              <a:ext cx="514342" cy="7994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48" idx="6"/>
            </p:cNvCxnSpPr>
            <p:nvPr/>
          </p:nvCxnSpPr>
          <p:spPr>
            <a:xfrm flipV="1">
              <a:off x="2823795" y="2996951"/>
              <a:ext cx="236037" cy="937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42" idx="6"/>
            </p:cNvCxnSpPr>
            <p:nvPr/>
          </p:nvCxnSpPr>
          <p:spPr>
            <a:xfrm flipV="1">
              <a:off x="2226598" y="3933057"/>
              <a:ext cx="833234" cy="2968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38" idx="2"/>
            </p:cNvCxnSpPr>
            <p:nvPr/>
          </p:nvCxnSpPr>
          <p:spPr>
            <a:xfrm>
              <a:off x="1691681" y="4626684"/>
              <a:ext cx="144015" cy="2424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3" idx="6"/>
            </p:cNvCxnSpPr>
            <p:nvPr/>
          </p:nvCxnSpPr>
          <p:spPr>
            <a:xfrm flipH="1" flipV="1">
              <a:off x="2843810" y="4077074"/>
              <a:ext cx="427883" cy="4957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36" idx="6"/>
            </p:cNvCxnSpPr>
            <p:nvPr/>
          </p:nvCxnSpPr>
          <p:spPr>
            <a:xfrm flipH="1" flipV="1">
              <a:off x="1043610" y="5085186"/>
              <a:ext cx="246884" cy="467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40" idx="4"/>
            </p:cNvCxnSpPr>
            <p:nvPr/>
          </p:nvCxnSpPr>
          <p:spPr>
            <a:xfrm>
              <a:off x="1424223" y="5023463"/>
              <a:ext cx="771513" cy="2057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39" idx="6"/>
            </p:cNvCxnSpPr>
            <p:nvPr/>
          </p:nvCxnSpPr>
          <p:spPr>
            <a:xfrm flipV="1">
              <a:off x="2139579" y="4797152"/>
              <a:ext cx="704229" cy="335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37" idx="7"/>
            </p:cNvCxnSpPr>
            <p:nvPr/>
          </p:nvCxnSpPr>
          <p:spPr>
            <a:xfrm>
              <a:off x="2399495" y="5505739"/>
              <a:ext cx="12266" cy="2995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47" idx="5"/>
            </p:cNvCxnSpPr>
            <p:nvPr/>
          </p:nvCxnSpPr>
          <p:spPr>
            <a:xfrm flipH="1">
              <a:off x="1187627" y="4249274"/>
              <a:ext cx="197428" cy="438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5" idx="7"/>
            </p:cNvCxnSpPr>
            <p:nvPr/>
          </p:nvCxnSpPr>
          <p:spPr>
            <a:xfrm flipH="1" flipV="1">
              <a:off x="2915818" y="4581128"/>
              <a:ext cx="18593" cy="6600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46" idx="2"/>
            </p:cNvCxnSpPr>
            <p:nvPr/>
          </p:nvCxnSpPr>
          <p:spPr>
            <a:xfrm flipH="1" flipV="1">
              <a:off x="2771802" y="3068959"/>
              <a:ext cx="390900" cy="3012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Straight Arrow Connector 85"/>
          <p:cNvCxnSpPr>
            <a:stCxn id="22" idx="5"/>
          </p:cNvCxnSpPr>
          <p:nvPr/>
        </p:nvCxnSpPr>
        <p:spPr>
          <a:xfrm flipH="1" flipV="1">
            <a:off x="7968208" y="2996953"/>
            <a:ext cx="241966" cy="160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7" idx="5"/>
          </p:cNvCxnSpPr>
          <p:nvPr/>
        </p:nvCxnSpPr>
        <p:spPr>
          <a:xfrm flipV="1">
            <a:off x="7994150" y="3429001"/>
            <a:ext cx="334098" cy="16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8" idx="1"/>
          </p:cNvCxnSpPr>
          <p:nvPr/>
        </p:nvCxnSpPr>
        <p:spPr>
          <a:xfrm flipH="1" flipV="1">
            <a:off x="8544273" y="2996953"/>
            <a:ext cx="7183" cy="327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3" idx="1"/>
            <a:endCxn id="28" idx="5"/>
          </p:cNvCxnSpPr>
          <p:nvPr/>
        </p:nvCxnSpPr>
        <p:spPr>
          <a:xfrm flipV="1">
            <a:off x="8119408" y="3517285"/>
            <a:ext cx="306791" cy="95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30" idx="7"/>
          </p:cNvCxnSpPr>
          <p:nvPr/>
        </p:nvCxnSpPr>
        <p:spPr>
          <a:xfrm>
            <a:off x="8551456" y="3949334"/>
            <a:ext cx="136833" cy="199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3" idx="5"/>
          </p:cNvCxnSpPr>
          <p:nvPr/>
        </p:nvCxnSpPr>
        <p:spPr>
          <a:xfrm>
            <a:off x="8138166" y="4093350"/>
            <a:ext cx="46066" cy="199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1" idx="0"/>
            <a:endCxn id="26" idx="7"/>
          </p:cNvCxnSpPr>
          <p:nvPr/>
        </p:nvCxnSpPr>
        <p:spPr>
          <a:xfrm>
            <a:off x="8145349" y="4501183"/>
            <a:ext cx="262090" cy="96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24" idx="4"/>
          </p:cNvCxnSpPr>
          <p:nvPr/>
        </p:nvCxnSpPr>
        <p:spPr>
          <a:xfrm flipV="1">
            <a:off x="8400256" y="4149080"/>
            <a:ext cx="0" cy="208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2" idx="4"/>
          </p:cNvCxnSpPr>
          <p:nvPr/>
        </p:nvCxnSpPr>
        <p:spPr>
          <a:xfrm>
            <a:off x="8040216" y="4789216"/>
            <a:ext cx="288032" cy="295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21" idx="3"/>
          </p:cNvCxnSpPr>
          <p:nvPr/>
        </p:nvCxnSpPr>
        <p:spPr>
          <a:xfrm flipH="1" flipV="1">
            <a:off x="7968208" y="4005065"/>
            <a:ext cx="25942" cy="399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1" idx="4"/>
          </p:cNvCxnSpPr>
          <p:nvPr/>
        </p:nvCxnSpPr>
        <p:spPr>
          <a:xfrm flipH="1" flipV="1">
            <a:off x="8400257" y="4725145"/>
            <a:ext cx="101381" cy="297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29" idx="4"/>
          </p:cNvCxnSpPr>
          <p:nvPr/>
        </p:nvCxnSpPr>
        <p:spPr>
          <a:xfrm flipH="1">
            <a:off x="7968208" y="5293272"/>
            <a:ext cx="144016" cy="295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8256241" y="5229201"/>
            <a:ext cx="254907" cy="367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25" idx="0"/>
            <a:endCxn id="25" idx="2"/>
          </p:cNvCxnSpPr>
          <p:nvPr/>
        </p:nvCxnSpPr>
        <p:spPr>
          <a:xfrm flipH="1" flipV="1">
            <a:off x="8416819" y="5301209"/>
            <a:ext cx="88571" cy="136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25" idx="0"/>
          </p:cNvCxnSpPr>
          <p:nvPr/>
        </p:nvCxnSpPr>
        <p:spPr>
          <a:xfrm>
            <a:off x="8505390" y="5437288"/>
            <a:ext cx="38883" cy="223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4F7EEB-3C91-A32D-8F31-CCB9F646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Air always flows from </a:t>
            </a:r>
            <a:br>
              <a:rPr lang="en-CA" dirty="0"/>
            </a:br>
            <a:r>
              <a:rPr lang="en-CA" dirty="0"/>
              <a:t>High pressure to low pressure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4DC62B-9603-3F6E-2DB8-549FC5B1A70D}"/>
              </a:ext>
            </a:extLst>
          </p:cNvPr>
          <p:cNvGrpSpPr/>
          <p:nvPr/>
        </p:nvGrpSpPr>
        <p:grpSpPr>
          <a:xfrm>
            <a:off x="1035446" y="2959768"/>
            <a:ext cx="864096" cy="3239060"/>
            <a:chOff x="6300192" y="2780928"/>
            <a:chExt cx="864096" cy="2902429"/>
          </a:xfrm>
        </p:grpSpPr>
        <p:sp>
          <p:nvSpPr>
            <p:cNvPr id="10" name="Rounded Rectangle 35">
              <a:extLst>
                <a:ext uri="{FF2B5EF4-FFF2-40B4-BE49-F238E27FC236}">
                  <a16:creationId xmlns:a16="http://schemas.microsoft.com/office/drawing/2014/main" id="{761497C0-22E0-825F-2E6F-9C07695FB33E}"/>
                </a:ext>
              </a:extLst>
            </p:cNvPr>
            <p:cNvSpPr/>
            <p:nvPr/>
          </p:nvSpPr>
          <p:spPr>
            <a:xfrm rot="5400000">
              <a:off x="5281025" y="3800095"/>
              <a:ext cx="2902429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AD3CEF4-9EAE-27C9-6FE3-15DC4C0BB8A0}"/>
                </a:ext>
              </a:extLst>
            </p:cNvPr>
            <p:cNvSpPr/>
            <p:nvPr/>
          </p:nvSpPr>
          <p:spPr>
            <a:xfrm rot="5400000">
              <a:off x="6396700" y="441261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DBC379-35E4-F61A-D764-E13E2AF243FF}"/>
                </a:ext>
              </a:extLst>
            </p:cNvPr>
            <p:cNvSpPr/>
            <p:nvPr/>
          </p:nvSpPr>
          <p:spPr>
            <a:xfrm rot="5400000">
              <a:off x="6612724" y="297245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B1655BD-2E73-5533-F823-D15F1B6A8B36}"/>
                </a:ext>
              </a:extLst>
            </p:cNvPr>
            <p:cNvSpPr/>
            <p:nvPr/>
          </p:nvSpPr>
          <p:spPr>
            <a:xfrm rot="5400000">
              <a:off x="6396700" y="362052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DC65D0D-2163-5DBD-4B83-D395F7C3095B}"/>
                </a:ext>
              </a:extLst>
            </p:cNvPr>
            <p:cNvSpPr/>
            <p:nvPr/>
          </p:nvSpPr>
          <p:spPr>
            <a:xfrm rot="5400000">
              <a:off x="6828749" y="4268595"/>
              <a:ext cx="272155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3E8957B-C7F9-172A-4F54-F3335A6587C7}"/>
                </a:ext>
              </a:extLst>
            </p:cNvPr>
            <p:cNvSpPr/>
            <p:nvPr/>
          </p:nvSpPr>
          <p:spPr>
            <a:xfrm rot="5400000">
              <a:off x="6756740" y="5348716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F913E73-A709-5536-3CFA-C6F661C0CAA2}"/>
                </a:ext>
              </a:extLst>
            </p:cNvPr>
            <p:cNvSpPr/>
            <p:nvPr/>
          </p:nvSpPr>
          <p:spPr>
            <a:xfrm rot="5400000">
              <a:off x="6684732" y="441261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8D11BA4-8CAD-B55E-2DE0-37768A41E572}"/>
                </a:ext>
              </a:extLst>
            </p:cNvPr>
            <p:cNvSpPr/>
            <p:nvPr/>
          </p:nvSpPr>
          <p:spPr>
            <a:xfrm rot="5400000">
              <a:off x="6396700" y="326048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F2FCA28-11A6-74D5-4CFD-1EC1807135B3}"/>
                </a:ext>
              </a:extLst>
            </p:cNvPr>
            <p:cNvSpPr/>
            <p:nvPr/>
          </p:nvSpPr>
          <p:spPr>
            <a:xfrm rot="5400000">
              <a:off x="6828748" y="3332492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F21312A-3F67-B85C-C8A7-75BF94291323}"/>
                </a:ext>
              </a:extLst>
            </p:cNvPr>
            <p:cNvSpPr/>
            <p:nvPr/>
          </p:nvSpPr>
          <p:spPr>
            <a:xfrm rot="5400000">
              <a:off x="6540716" y="5204700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44AE348-F0E2-BA6B-E1CE-A8B560AE57F1}"/>
                </a:ext>
              </a:extLst>
            </p:cNvPr>
            <p:cNvSpPr/>
            <p:nvPr/>
          </p:nvSpPr>
          <p:spPr>
            <a:xfrm rot="5400000">
              <a:off x="6828748" y="3764540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9077D85-F09F-67B7-4531-3BD9B2FC1C24}"/>
                </a:ext>
              </a:extLst>
            </p:cNvPr>
            <p:cNvSpPr/>
            <p:nvPr/>
          </p:nvSpPr>
          <p:spPr>
            <a:xfrm rot="5400000">
              <a:off x="6930129" y="493401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852AC27-9EE7-60A8-1038-B0D8732FB549}"/>
                </a:ext>
              </a:extLst>
            </p:cNvPr>
            <p:cNvSpPr/>
            <p:nvPr/>
          </p:nvSpPr>
          <p:spPr>
            <a:xfrm rot="5400000">
              <a:off x="6468708" y="4700644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5470BE2-4090-7032-8A1B-E18C651D6D40}"/>
                </a:ext>
              </a:extLst>
            </p:cNvPr>
            <p:cNvSpPr/>
            <p:nvPr/>
          </p:nvSpPr>
          <p:spPr>
            <a:xfrm rot="5400000">
              <a:off x="6540716" y="3908556"/>
              <a:ext cx="272156" cy="1771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" name="Right Arrow 49">
            <a:extLst>
              <a:ext uri="{FF2B5EF4-FFF2-40B4-BE49-F238E27FC236}">
                <a16:creationId xmlns:a16="http://schemas.microsoft.com/office/drawing/2014/main" id="{B7657D07-028B-9C75-554D-C94344FB6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833" y="3918767"/>
            <a:ext cx="1624262" cy="778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34D775E-A584-5B91-33DE-6025EA14F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443" y="2959769"/>
            <a:ext cx="2981202" cy="343844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F702D9C-E855-58D7-8C84-F3C0ED1F7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023" y="1690688"/>
            <a:ext cx="1060796" cy="499915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C70B127-6880-4AE7-AF4C-F851436C5FBF}"/>
              </a:ext>
            </a:extLst>
          </p:cNvPr>
          <p:cNvCxnSpPr/>
          <p:nvPr/>
        </p:nvCxnSpPr>
        <p:spPr>
          <a:xfrm>
            <a:off x="1868869" y="1878678"/>
            <a:ext cx="53285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3491C34D-E136-3A4E-A5C7-54A59331D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4365" y="2491694"/>
            <a:ext cx="62794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6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EA44-ACB4-0588-F4CB-4D0A275F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Bell Jar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7325B-2EE6-80B3-31CE-586D07694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bell jar is sealed</a:t>
            </a:r>
          </a:p>
          <a:p>
            <a:r>
              <a:rPr lang="en-CA" dirty="0"/>
              <a:t>We can pump out the air particles</a:t>
            </a:r>
          </a:p>
          <a:p>
            <a:r>
              <a:rPr lang="en-CA" dirty="0"/>
              <a:t>This lowers the pressure inside the jar</a:t>
            </a:r>
          </a:p>
          <a:p>
            <a:r>
              <a:rPr lang="en-CA" dirty="0"/>
              <a:t>We can open a valve and let in the air particles</a:t>
            </a:r>
          </a:p>
          <a:p>
            <a:r>
              <a:rPr lang="en-CA" dirty="0"/>
              <a:t>This raises the pressure inside the jar.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in the bell jar with balloon">
            <a:extLst>
              <a:ext uri="{FF2B5EF4-FFF2-40B4-BE49-F238E27FC236}">
                <a16:creationId xmlns:a16="http://schemas.microsoft.com/office/drawing/2014/main" id="{021865EA-D40B-5031-BE98-97EC090A7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205" y="1187117"/>
            <a:ext cx="3124200" cy="40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95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3625D-0E3E-53DC-1401-0658F127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demo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7D3D2-BA49-715D-8AED-A65EFBFB0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21" y="1809583"/>
            <a:ext cx="10515600" cy="4351338"/>
          </a:xfrm>
        </p:spPr>
        <p:txBody>
          <a:bodyPr/>
          <a:lstStyle/>
          <a:p>
            <a:r>
              <a:rPr lang="en-CA" dirty="0"/>
              <a:t>What will happen to the balloon if we suck out the air?</a:t>
            </a:r>
          </a:p>
          <a:p>
            <a:r>
              <a:rPr lang="en-CA" dirty="0"/>
              <a:t>Hypothesis:</a:t>
            </a:r>
          </a:p>
          <a:p>
            <a:r>
              <a:rPr lang="en-CA" dirty="0"/>
              <a:t>Experiment:</a:t>
            </a:r>
          </a:p>
          <a:p>
            <a:r>
              <a:rPr lang="en-CA" dirty="0"/>
              <a:t>Explanation:</a:t>
            </a:r>
          </a:p>
          <a:p>
            <a:r>
              <a:rPr lang="en-CA" dirty="0"/>
              <a:t>What will happen if we let the air back in?</a:t>
            </a:r>
          </a:p>
          <a:p>
            <a:r>
              <a:rPr lang="en-CA" dirty="0"/>
              <a:t>Hypothesis:</a:t>
            </a:r>
          </a:p>
          <a:p>
            <a:r>
              <a:rPr lang="en-CA" dirty="0"/>
              <a:t>Experiment:</a:t>
            </a:r>
          </a:p>
          <a:p>
            <a:r>
              <a:rPr lang="en-CA" dirty="0"/>
              <a:t>Explanation:</a:t>
            </a:r>
            <a:endParaRPr lang="en-US" dirty="0"/>
          </a:p>
        </p:txBody>
      </p:sp>
      <p:pic>
        <p:nvPicPr>
          <p:cNvPr id="2050" name="Picture 2" descr="Image result for in the bell jar with balloon">
            <a:extLst>
              <a:ext uri="{FF2B5EF4-FFF2-40B4-BE49-F238E27FC236}">
                <a16:creationId xmlns:a16="http://schemas.microsoft.com/office/drawing/2014/main" id="{49AAB245-00AF-FFED-0B78-046DF5095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07" y="2524209"/>
            <a:ext cx="3921293" cy="36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4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79F1-0E7F-4932-5CFD-1695CA5F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What will happen to the </a:t>
            </a:r>
            <a:r>
              <a:rPr lang="en-CA" dirty="0">
                <a:hlinkClick r:id="rId2"/>
              </a:rPr>
              <a:t>bell</a:t>
            </a:r>
            <a:r>
              <a:rPr lang="en-CA" dirty="0"/>
              <a:t> when we suck out the air?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46E4-834D-0AB7-EEEA-AC62E7BB3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Hypothesis:</a:t>
            </a:r>
          </a:p>
          <a:p>
            <a:r>
              <a:rPr lang="en-CA" dirty="0"/>
              <a:t>Experiment:</a:t>
            </a:r>
          </a:p>
          <a:p>
            <a:r>
              <a:rPr lang="en-CA" dirty="0"/>
              <a:t>Explanation: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3CD542-E516-71A6-2C2D-8D50102FE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4395" y="2293268"/>
            <a:ext cx="3004637" cy="36022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7DDAAE-6FD0-E5C2-7BA4-BF9759288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299" y="3994484"/>
            <a:ext cx="6817143" cy="231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02FC-24F3-326E-F98A-1B712D96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will happen to a </a:t>
            </a:r>
            <a:r>
              <a:rPr lang="en-CA" dirty="0">
                <a:hlinkClick r:id="rId2"/>
              </a:rPr>
              <a:t>candle</a:t>
            </a:r>
            <a:r>
              <a:rPr lang="en-CA" dirty="0"/>
              <a:t> in the bell Jar?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CCF0E-DADA-948D-7A32-213B2AA9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793541"/>
            <a:ext cx="10515600" cy="4351338"/>
          </a:xfrm>
        </p:spPr>
        <p:txBody>
          <a:bodyPr/>
          <a:lstStyle/>
          <a:p>
            <a:r>
              <a:rPr lang="en-CA" dirty="0"/>
              <a:t>Hypothesis:</a:t>
            </a:r>
          </a:p>
          <a:p>
            <a:endParaRPr lang="en-CA" dirty="0"/>
          </a:p>
          <a:p>
            <a:r>
              <a:rPr lang="en-CA" dirty="0"/>
              <a:t>Experiment:</a:t>
            </a:r>
          </a:p>
          <a:p>
            <a:endParaRPr lang="en-CA" dirty="0"/>
          </a:p>
          <a:p>
            <a:r>
              <a:rPr lang="en-CA" dirty="0"/>
              <a:t>Explanation: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87EDCF-198E-D025-B958-31241DAFBE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559" r="48283"/>
          <a:stretch/>
        </p:blipFill>
        <p:spPr>
          <a:xfrm>
            <a:off x="8628647" y="1917031"/>
            <a:ext cx="2023312" cy="310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2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Compressible fluids</vt:lpstr>
      <vt:lpstr>Air is a compressible fluid</vt:lpstr>
      <vt:lpstr>Air pressure</vt:lpstr>
      <vt:lpstr>Air always flows from  High pressure to low pressure</vt:lpstr>
      <vt:lpstr>Bell Jar</vt:lpstr>
      <vt:lpstr>demo</vt:lpstr>
      <vt:lpstr>What will happen to the bell when we suck out the air? </vt:lpstr>
      <vt:lpstr>What will happen to a candle in the bell Jar?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Compressible fluids</dc:title>
  <dc:creator>Anna Katherine Walsh</dc:creator>
  <cp:lastModifiedBy>Anna Katherine Walsh</cp:lastModifiedBy>
  <cp:revision>6</cp:revision>
  <dcterms:created xsi:type="dcterms:W3CDTF">2023-10-24T13:40:25Z</dcterms:created>
  <dcterms:modified xsi:type="dcterms:W3CDTF">2023-10-27T14:56:36Z</dcterms:modified>
</cp:coreProperties>
</file>