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5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98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  <p:sldId id="288" r:id="rId37"/>
    <p:sldId id="291" r:id="rId38"/>
    <p:sldId id="292" r:id="rId39"/>
    <p:sldId id="293" r:id="rId40"/>
    <p:sldId id="294" r:id="rId41"/>
    <p:sldId id="296" r:id="rId42"/>
    <p:sldId id="29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323" autoAdjust="0"/>
    <p:restoredTop sz="94660"/>
  </p:normalViewPr>
  <p:slideViewPr>
    <p:cSldViewPr snapToGrid="0">
      <p:cViewPr>
        <p:scale>
          <a:sx n="50" d="100"/>
          <a:sy n="50" d="100"/>
        </p:scale>
        <p:origin x="965" y="8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8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2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8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4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07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3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5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5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7199-B327-42F7-90B2-9C8B27CAC99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B7103-58FD-4FC5-9E0C-3E8AF56F5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4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26" Type="http://schemas.openxmlformats.org/officeDocument/2006/relationships/image" Target="../media/image50.jpg"/><Relationship Id="rId3" Type="http://schemas.openxmlformats.org/officeDocument/2006/relationships/image" Target="../media/image30.jpeg"/><Relationship Id="rId21" Type="http://schemas.openxmlformats.org/officeDocument/2006/relationships/image" Target="../media/image45.jpeg"/><Relationship Id="rId7" Type="http://schemas.openxmlformats.org/officeDocument/2006/relationships/image" Target="../media/image21.pn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5" Type="http://schemas.openxmlformats.org/officeDocument/2006/relationships/image" Target="../media/image49.jpeg"/><Relationship Id="rId2" Type="http://schemas.openxmlformats.org/officeDocument/2006/relationships/image" Target="../media/image29.jpe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5.jpeg"/><Relationship Id="rId24" Type="http://schemas.openxmlformats.org/officeDocument/2006/relationships/image" Target="../media/image48.jpeg"/><Relationship Id="rId5" Type="http://schemas.openxmlformats.org/officeDocument/2006/relationships/image" Target="../media/image27.png"/><Relationship Id="rId15" Type="http://schemas.openxmlformats.org/officeDocument/2006/relationships/image" Target="../media/image39.jpeg"/><Relationship Id="rId23" Type="http://schemas.openxmlformats.org/officeDocument/2006/relationships/image" Target="../media/image47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31.jpeg"/><Relationship Id="rId9" Type="http://schemas.openxmlformats.org/officeDocument/2006/relationships/image" Target="../media/image18.pn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a/imgres?imgurl=https%3A%2F%2Fwww.hpvinfo.ca%2Fwp-content%2Fuploads%2F2019%2F09%2Fsigns-symptoms-article-img-genitalWarts.jpg&amp;imgrefurl=https%3A%2F%2Fwww.hpvinfo.ca%2Fsigns-and-symptoms%2F&amp;docid=16Jw2y63OLWweM&amp;tbnid=Dxaj-9nJHd9p-M%3A&amp;vet=10ahUKEwj205z1x_vlAhVBnFkKHYsRDyYQMwh_KBAwEA..i&amp;w=273&amp;h=133&amp;bih=787&amp;biw=1440&amp;q=hpv%20symptoms&amp;ved=0ahUKEwj205z1x_vlAhVBnFkKHYsRDyYQMwh_KBAwEA&amp;iact=mrc&amp;uact=8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Fertilization and 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Egg meets sperm</a:t>
            </a:r>
          </a:p>
          <a:p>
            <a:r>
              <a:rPr lang="en-CA" dirty="0"/>
              <a:t>At the right time</a:t>
            </a:r>
          </a:p>
          <a:p>
            <a:r>
              <a:rPr lang="en-CA" dirty="0"/>
              <a:t>In the right 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84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Stages of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Zygote</a:t>
            </a:r>
          </a:p>
          <a:p>
            <a:pPr lvl="1"/>
            <a:r>
              <a:rPr lang="en-US" dirty="0" err="1"/>
              <a:t>Fertilied</a:t>
            </a:r>
            <a:r>
              <a:rPr lang="en-US" dirty="0"/>
              <a:t> egg floats in the fallopian tubes and divides until it becomes a ball of 100 cells and embeds in the uterine wall.  (3-5 days)</a:t>
            </a:r>
          </a:p>
          <a:p>
            <a:pPr lvl="1"/>
            <a:endParaRPr lang="en-US" dirty="0"/>
          </a:p>
          <a:p>
            <a:r>
              <a:rPr lang="en-US" dirty="0"/>
              <a:t>Embryo </a:t>
            </a:r>
          </a:p>
          <a:p>
            <a:pPr lvl="1"/>
            <a:r>
              <a:rPr lang="en-US" dirty="0"/>
              <a:t>Once embedded in the uterus it is called the embryo</a:t>
            </a:r>
          </a:p>
          <a:p>
            <a:pPr lvl="1"/>
            <a:r>
              <a:rPr lang="en-US" dirty="0"/>
              <a:t>Cells continue to divide and start to differentiate</a:t>
            </a:r>
          </a:p>
          <a:p>
            <a:pPr lvl="1"/>
            <a:r>
              <a:rPr lang="en-US" dirty="0"/>
              <a:t>Until all the organs are formed. (Up to 8 weeks of pregnancy)</a:t>
            </a:r>
          </a:p>
          <a:p>
            <a:pPr lvl="1"/>
            <a:endParaRPr lang="en-US" dirty="0"/>
          </a:p>
          <a:p>
            <a:r>
              <a:rPr lang="en-US" dirty="0"/>
              <a:t>Fetus</a:t>
            </a:r>
          </a:p>
          <a:p>
            <a:pPr lvl="1"/>
            <a:r>
              <a:rPr lang="en-US" dirty="0"/>
              <a:t>The cell divisions continue and organs develop until about 40 weeks when birth occurs </a:t>
            </a:r>
          </a:p>
        </p:txBody>
      </p:sp>
    </p:spTree>
    <p:extLst>
      <p:ext uri="{BB962C8B-B14F-4D97-AF65-F5344CB8AC3E}">
        <p14:creationId xmlns:p14="http://schemas.microsoft.com/office/powerpoint/2010/main" val="291798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84" y="1836382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fetus attaches to the mother</a:t>
            </a:r>
          </a:p>
          <a:p>
            <a:pPr marL="0" indent="0">
              <a:buNone/>
            </a:pPr>
            <a:r>
              <a:rPr lang="en-US" dirty="0"/>
              <a:t>with an umbilical cord. </a:t>
            </a:r>
          </a:p>
          <a:p>
            <a:r>
              <a:rPr lang="en-US" dirty="0"/>
              <a:t>This is connected to a special organ</a:t>
            </a:r>
          </a:p>
          <a:p>
            <a:pPr marL="0" indent="0">
              <a:buNone/>
            </a:pPr>
            <a:r>
              <a:rPr lang="en-US" dirty="0"/>
              <a:t> called the placenta. </a:t>
            </a:r>
          </a:p>
          <a:p>
            <a:r>
              <a:rPr lang="en-US" dirty="0"/>
              <a:t>The placenta allows the mother</a:t>
            </a:r>
          </a:p>
          <a:p>
            <a:pPr marL="0" indent="0">
              <a:buNone/>
            </a:pPr>
            <a:r>
              <a:rPr lang="en-US" dirty="0"/>
              <a:t> and baby’s blood to get really close</a:t>
            </a:r>
          </a:p>
          <a:p>
            <a:pPr marL="0" indent="0">
              <a:buNone/>
            </a:pPr>
            <a:r>
              <a:rPr lang="en-US" dirty="0"/>
              <a:t> and exchange oxygen and nutrients</a:t>
            </a:r>
          </a:p>
          <a:p>
            <a:pPr marL="0" indent="0">
              <a:buNone/>
            </a:pPr>
            <a:r>
              <a:rPr lang="en-US" dirty="0"/>
              <a:t>but the two bloods never mix.</a:t>
            </a:r>
          </a:p>
          <a:p>
            <a:r>
              <a:rPr lang="en-US" dirty="0"/>
              <a:t>This protects both the mother and baby</a:t>
            </a:r>
          </a:p>
          <a:p>
            <a:r>
              <a:rPr lang="en-US" dirty="0"/>
              <a:t>The belly button is the scar where the umbilical cord was attached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20" y="1183342"/>
            <a:ext cx="5443368" cy="409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4 weeks</a:t>
            </a:r>
          </a:p>
          <a:p>
            <a:r>
              <a:rPr lang="en-US" dirty="0"/>
              <a:t>The fetus is attached and has </a:t>
            </a:r>
          </a:p>
          <a:p>
            <a:r>
              <a:rPr lang="en-US" dirty="0"/>
              <a:t>A head, chest and abdomen</a:t>
            </a:r>
          </a:p>
          <a:p>
            <a:r>
              <a:rPr lang="en-US" dirty="0"/>
              <a:t>Limb buds and a tail</a:t>
            </a:r>
          </a:p>
          <a:p>
            <a:r>
              <a:rPr lang="en-US" dirty="0"/>
              <a:t>It’s about the size of an apple seed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4" y="1198507"/>
            <a:ext cx="5543774" cy="428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6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8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see facial features</a:t>
            </a:r>
          </a:p>
          <a:p>
            <a:r>
              <a:rPr lang="en-US" dirty="0"/>
              <a:t>Fingers and toes</a:t>
            </a:r>
          </a:p>
          <a:p>
            <a:r>
              <a:rPr lang="en-US" dirty="0"/>
              <a:t>It is 1.1 cm </a:t>
            </a:r>
          </a:p>
          <a:p>
            <a:r>
              <a:rPr lang="en-US" dirty="0"/>
              <a:t>which is the size of a </a:t>
            </a:r>
          </a:p>
          <a:p>
            <a:r>
              <a:rPr lang="en-US" dirty="0"/>
              <a:t>pumpkin seed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8" y="1741301"/>
            <a:ext cx="5517832" cy="39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01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the fetus has a heart beat</a:t>
            </a:r>
          </a:p>
          <a:p>
            <a:r>
              <a:rPr lang="en-US" dirty="0"/>
              <a:t>It can wiggle its fingers</a:t>
            </a:r>
          </a:p>
          <a:p>
            <a:r>
              <a:rPr lang="en-US" dirty="0"/>
              <a:t>It’s sexual organs are developing</a:t>
            </a:r>
          </a:p>
          <a:p>
            <a:r>
              <a:rPr lang="en-US" dirty="0"/>
              <a:t>It’s 4.4cm or the size of a grape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5" y="1655240"/>
            <a:ext cx="5444378" cy="500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13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16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this stage the fetus</a:t>
            </a:r>
          </a:p>
          <a:p>
            <a:pPr marL="0" indent="0">
              <a:buNone/>
            </a:pPr>
            <a:r>
              <a:rPr lang="en-US" dirty="0"/>
              <a:t> looks like a baby</a:t>
            </a:r>
          </a:p>
          <a:p>
            <a:r>
              <a:rPr lang="en-US" dirty="0"/>
              <a:t>And it even has finger prints.</a:t>
            </a:r>
          </a:p>
          <a:p>
            <a:r>
              <a:rPr lang="en-US" dirty="0"/>
              <a:t>Now it’s about 10 cm</a:t>
            </a:r>
          </a:p>
          <a:p>
            <a:r>
              <a:rPr lang="en-US" dirty="0"/>
              <a:t>Which is the size of an avocado</a:t>
            </a:r>
          </a:p>
          <a:p>
            <a:r>
              <a:rPr lang="en-US" dirty="0"/>
              <a:t>Mom starts having a baby bump.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13" y="828339"/>
            <a:ext cx="5981252" cy="5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20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start sucking its thumb</a:t>
            </a:r>
          </a:p>
          <a:p>
            <a:r>
              <a:rPr lang="en-US" dirty="0"/>
              <a:t>Kicking its feet, yawn</a:t>
            </a:r>
          </a:p>
          <a:p>
            <a:r>
              <a:rPr lang="en-US" dirty="0"/>
              <a:t>This is called “quickening”</a:t>
            </a:r>
          </a:p>
          <a:p>
            <a:r>
              <a:rPr lang="en-US" dirty="0"/>
              <a:t>Now the fetus is 13cm</a:t>
            </a:r>
          </a:p>
          <a:p>
            <a:r>
              <a:rPr lang="en-US" dirty="0"/>
              <a:t>The size of a grapefruit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673" y="1800935"/>
            <a:ext cx="6594438" cy="462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86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24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inner ear starts to develop</a:t>
            </a:r>
          </a:p>
          <a:p>
            <a:r>
              <a:rPr lang="en-US" dirty="0"/>
              <a:t>The baby can hear</a:t>
            </a:r>
          </a:p>
          <a:p>
            <a:r>
              <a:rPr lang="en-US" dirty="0"/>
              <a:t>It even gets the hiccups</a:t>
            </a:r>
          </a:p>
          <a:p>
            <a:r>
              <a:rPr lang="en-US" dirty="0"/>
              <a:t>Now it’s a little more than ½ a kilo</a:t>
            </a:r>
          </a:p>
          <a:p>
            <a:r>
              <a:rPr lang="en-US" dirty="0"/>
              <a:t>The size of a block of butter.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74" y="1441525"/>
            <a:ext cx="5593135" cy="529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80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28weeks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baby has a good chance</a:t>
            </a:r>
          </a:p>
          <a:p>
            <a:r>
              <a:rPr lang="en-US" dirty="0"/>
              <a:t> to survive if born prematurely</a:t>
            </a:r>
          </a:p>
          <a:p>
            <a:r>
              <a:rPr lang="en-US" dirty="0"/>
              <a:t>It’s about a kilo</a:t>
            </a:r>
          </a:p>
          <a:p>
            <a:r>
              <a:rPr lang="en-US" dirty="0"/>
              <a:t>The size of a small squash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5625"/>
            <a:ext cx="5909534" cy="444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82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36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36-40 cm long</a:t>
            </a:r>
          </a:p>
          <a:p>
            <a:r>
              <a:rPr lang="en-US" dirty="0"/>
              <a:t>3 kilos ready to be born</a:t>
            </a:r>
          </a:p>
          <a:p>
            <a:r>
              <a:rPr lang="en-US" dirty="0"/>
              <a:t>Anytime between 36-42 weeks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221" y="1676755"/>
            <a:ext cx="5518673" cy="43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Meiosis is the opposite of fertilization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47" y="2049038"/>
            <a:ext cx="5798372" cy="4427066"/>
          </a:xfrm>
        </p:spPr>
      </p:pic>
    </p:spTree>
    <p:extLst>
      <p:ext uri="{BB962C8B-B14F-4D97-AF65-F5344CB8AC3E}">
        <p14:creationId xmlns:p14="http://schemas.microsoft.com/office/powerpoint/2010/main" val="1022181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40 weeks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Tah</a:t>
            </a:r>
            <a:r>
              <a:rPr lang="en-US"/>
              <a:t> dah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7" y="1833562"/>
            <a:ext cx="46958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3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development continues…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Infancy 	0-2 years</a:t>
            </a:r>
          </a:p>
          <a:p>
            <a:pPr lvl="1"/>
            <a:r>
              <a:rPr lang="en-US" dirty="0"/>
              <a:t>is characterized by :</a:t>
            </a:r>
          </a:p>
          <a:p>
            <a:pPr lvl="1"/>
            <a:r>
              <a:rPr lang="en-US" dirty="0"/>
              <a:t>Rapid brain development</a:t>
            </a:r>
          </a:p>
          <a:p>
            <a:pPr lvl="1"/>
            <a:r>
              <a:rPr lang="en-US" dirty="0"/>
              <a:t>Fast growth</a:t>
            </a:r>
          </a:p>
          <a:p>
            <a:pPr lvl="1"/>
            <a:r>
              <a:rPr lang="en-US" dirty="0"/>
              <a:t>Development of immune system</a:t>
            </a:r>
          </a:p>
          <a:p>
            <a:pPr lvl="1"/>
            <a:r>
              <a:rPr lang="en-US" dirty="0"/>
              <a:t>Walking by 1 </a:t>
            </a:r>
            <a:r>
              <a:rPr lang="en-US" dirty="0" err="1"/>
              <a:t>yr</a:t>
            </a:r>
            <a:r>
              <a:rPr lang="en-US" dirty="0"/>
              <a:t>, talking by 2 yrs.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828" y="1690687"/>
            <a:ext cx="5109883" cy="43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4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childhood 2-6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characterized by:</a:t>
            </a:r>
          </a:p>
          <a:p>
            <a:r>
              <a:rPr lang="en-US" dirty="0"/>
              <a:t>Rapid growth</a:t>
            </a:r>
          </a:p>
          <a:p>
            <a:r>
              <a:rPr lang="en-US" dirty="0"/>
              <a:t>Development of fine motor skills (</a:t>
            </a:r>
            <a:r>
              <a:rPr lang="en-US" dirty="0" err="1"/>
              <a:t>colouring</a:t>
            </a:r>
            <a:r>
              <a:rPr lang="en-US" dirty="0"/>
              <a:t>)</a:t>
            </a:r>
          </a:p>
          <a:p>
            <a:r>
              <a:rPr lang="en-US" dirty="0"/>
              <a:t>Play (learning to socialize with peers)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8530" y="663276"/>
            <a:ext cx="4405032" cy="1767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005" y="3808207"/>
            <a:ext cx="6229910" cy="304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Childhood ages 6-10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269" y="1556684"/>
            <a:ext cx="10515600" cy="4351338"/>
          </a:xfrm>
        </p:spPr>
        <p:txBody>
          <a:bodyPr/>
          <a:lstStyle/>
          <a:p>
            <a:r>
              <a:rPr lang="en-US" dirty="0"/>
              <a:t>Is characterized by:</a:t>
            </a:r>
          </a:p>
          <a:p>
            <a:r>
              <a:rPr lang="en-US" dirty="0"/>
              <a:t>Slower growth rate</a:t>
            </a:r>
          </a:p>
          <a:p>
            <a:r>
              <a:rPr lang="en-US" dirty="0"/>
              <a:t>Increased strength and coordination. </a:t>
            </a:r>
          </a:p>
          <a:p>
            <a:pPr lvl="1"/>
            <a:r>
              <a:rPr lang="en-US" dirty="0"/>
              <a:t>(kids learn to jump-rope by 5 and ride a bike by 7)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319" y="654759"/>
            <a:ext cx="3786636" cy="26801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69" y="3872753"/>
            <a:ext cx="3324058" cy="26033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9285" y="3861995"/>
            <a:ext cx="3727580" cy="260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14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Adolescence 10- 18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57" y="1172584"/>
            <a:ext cx="10515600" cy="5685416"/>
          </a:xfrm>
        </p:spPr>
        <p:txBody>
          <a:bodyPr>
            <a:normAutofit/>
          </a:bodyPr>
          <a:lstStyle/>
          <a:p>
            <a:r>
              <a:rPr lang="en-US" dirty="0"/>
              <a:t>Adolescence is from the Latin word that means “to grow up”</a:t>
            </a:r>
          </a:p>
          <a:p>
            <a:r>
              <a:rPr lang="en-US" dirty="0"/>
              <a:t>It wasn’t used as a life stage until 1904. you were considered an adult at 13.</a:t>
            </a:r>
          </a:p>
          <a:p>
            <a:r>
              <a:rPr lang="en-US" dirty="0"/>
              <a:t>Now we recognize it as an important stage of development.</a:t>
            </a:r>
          </a:p>
          <a:p>
            <a:r>
              <a:rPr lang="en-US" dirty="0"/>
              <a:t>It is characterized by:</a:t>
            </a:r>
          </a:p>
          <a:p>
            <a:r>
              <a:rPr lang="en-US" dirty="0"/>
              <a:t>Puberty: the development of reproductive organs. 1</a:t>
            </a:r>
            <a:r>
              <a:rPr lang="en-US" baseline="30000" dirty="0"/>
              <a:t>0</a:t>
            </a:r>
            <a:r>
              <a:rPr lang="en-US" dirty="0"/>
              <a:t> and 2</a:t>
            </a:r>
            <a:r>
              <a:rPr lang="en-US" baseline="30000" dirty="0"/>
              <a:t>0</a:t>
            </a:r>
            <a:r>
              <a:rPr lang="en-US" dirty="0"/>
              <a:t> sexual characteristics.</a:t>
            </a:r>
          </a:p>
          <a:p>
            <a:r>
              <a:rPr lang="en-US" dirty="0"/>
              <a:t>Identity: a time of discovering who you are.</a:t>
            </a:r>
          </a:p>
          <a:p>
            <a:r>
              <a:rPr lang="en-US" dirty="0"/>
              <a:t>End of growth. </a:t>
            </a:r>
          </a:p>
          <a:p>
            <a:pPr lvl="1"/>
            <a:r>
              <a:rPr lang="en-US" dirty="0"/>
              <a:t>Girls last growth spurt 12-14. Boys last growth spurt 14-18</a:t>
            </a:r>
          </a:p>
          <a:p>
            <a:r>
              <a:rPr lang="en-US" dirty="0"/>
              <a:t>Continued brain development</a:t>
            </a:r>
          </a:p>
          <a:p>
            <a:pPr lvl="1"/>
            <a:r>
              <a:rPr lang="en-US" dirty="0"/>
              <a:t> for girls until 21, for boys until 26.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3389" y="4270786"/>
            <a:ext cx="3808206" cy="246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72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Adulthood 18-70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Longest stage of human development</a:t>
            </a:r>
          </a:p>
          <a:p>
            <a:r>
              <a:rPr lang="en-US" dirty="0"/>
              <a:t>Maturity</a:t>
            </a:r>
          </a:p>
          <a:p>
            <a:r>
              <a:rPr lang="en-US" dirty="0"/>
              <a:t>Productive and engage in society</a:t>
            </a:r>
          </a:p>
          <a:p>
            <a:r>
              <a:rPr lang="en-US" dirty="0"/>
              <a:t>Reproduce and have families</a:t>
            </a:r>
          </a:p>
          <a:p>
            <a:r>
              <a:rPr lang="en-US" dirty="0"/>
              <a:t>Reproduction for women stops at menopause around the age of 50.</a:t>
            </a:r>
          </a:p>
          <a:p>
            <a:r>
              <a:rPr lang="en-US" dirty="0"/>
              <a:t>Men can reproduce until they die.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925" y="365125"/>
            <a:ext cx="4329056" cy="1951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199809"/>
            <a:ext cx="3019425" cy="1514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805" y="4475181"/>
            <a:ext cx="3016567" cy="21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40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age 70 -………..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71028"/>
            <a:ext cx="10515600" cy="4351338"/>
          </a:xfrm>
        </p:spPr>
        <p:txBody>
          <a:bodyPr/>
          <a:lstStyle/>
          <a:p>
            <a:r>
              <a:rPr lang="en-US" dirty="0"/>
              <a:t>For men it begins at 67 for women it begins at 70 .</a:t>
            </a:r>
          </a:p>
          <a:p>
            <a:r>
              <a:rPr lang="en-US" dirty="0"/>
              <a:t>This is a time when due to the wear and tear of life your organs start to deteriorate. You have a reduction of activities.</a:t>
            </a:r>
          </a:p>
          <a:p>
            <a:r>
              <a:rPr lang="en-US" dirty="0"/>
              <a:t>You get cataracts in your eyes or you need a hearing aid, your knees don’t work and you need a cane.</a:t>
            </a:r>
          </a:p>
          <a:p>
            <a:r>
              <a:rPr lang="en-US" dirty="0"/>
              <a:t>Some people live a very healthy old age.</a:t>
            </a:r>
          </a:p>
          <a:p>
            <a:r>
              <a:rPr lang="en-US" dirty="0"/>
              <a:t>The older you live, the longer your life expectancy.</a:t>
            </a:r>
          </a:p>
          <a:p>
            <a:r>
              <a:rPr lang="en-US" dirty="0"/>
              <a:t>Right now in Canada the average is 79 for men and 83 for women.</a:t>
            </a:r>
          </a:p>
          <a:p>
            <a:r>
              <a:rPr lang="en-US" dirty="0"/>
              <a:t>Financial advisers will tell you to plan to live until you are 99.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576" y="365125"/>
            <a:ext cx="2333625" cy="1962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337" y="5310188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589" y="225425"/>
            <a:ext cx="28670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0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5AFD0-3E88-4F95-9E75-DBBADFD8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48" y="82549"/>
            <a:ext cx="10515600" cy="829888"/>
          </a:xfrm>
        </p:spPr>
        <p:txBody>
          <a:bodyPr>
            <a:normAutofit fontScale="90000"/>
          </a:bodyPr>
          <a:lstStyle/>
          <a:p>
            <a:b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the life stage to each picture</a:t>
            </a:r>
            <a:br>
              <a:rPr lang="en-US" altLang="en-US" sz="2800" dirty="0"/>
            </a:br>
            <a:endParaRPr lang="en-US" dirty="0"/>
          </a:p>
        </p:txBody>
      </p:sp>
      <p:pic>
        <p:nvPicPr>
          <p:cNvPr id="2060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71C4B51-5ED9-4A36-BFBD-6062ECBC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47" y="2403944"/>
            <a:ext cx="1466647" cy="9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A7BE5D3-B079-468B-83B8-9C0702C03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3859076"/>
            <a:ext cx="1212214" cy="115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7" descr="A close up of a person&#10;&#10;Description automatically generated">
            <a:extLst>
              <a:ext uri="{FF2B5EF4-FFF2-40B4-BE49-F238E27FC236}">
                <a16:creationId xmlns:a16="http://schemas.microsoft.com/office/drawing/2014/main" id="{4017824D-F075-4B03-9293-3ABFE3445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9525"/>
            <a:ext cx="10668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>
            <a:extLst>
              <a:ext uri="{FF2B5EF4-FFF2-40B4-BE49-F238E27FC236}">
                <a16:creationId xmlns:a16="http://schemas.microsoft.com/office/drawing/2014/main" id="{3737C662-3845-41CF-9067-DADF8A234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" y="908050"/>
            <a:ext cx="1377499" cy="91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Picture 10" descr="A baby lying on a bed&#10;&#10;Description automatically generated">
            <a:extLst>
              <a:ext uri="{FF2B5EF4-FFF2-40B4-BE49-F238E27FC236}">
                <a16:creationId xmlns:a16="http://schemas.microsoft.com/office/drawing/2014/main" id="{7679F076-A8BE-45CF-80B9-7683972A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79" y="929000"/>
            <a:ext cx="1248645" cy="95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5">
            <a:extLst>
              <a:ext uri="{FF2B5EF4-FFF2-40B4-BE49-F238E27FC236}">
                <a16:creationId xmlns:a16="http://schemas.microsoft.com/office/drawing/2014/main" id="{932F7ECD-8EAC-4B8A-AA23-E6F6DF79E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702" y="923404"/>
            <a:ext cx="1390865" cy="972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1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F8A2CCE-9C93-46A2-8497-7DC6A495D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72" y="951870"/>
            <a:ext cx="1601765" cy="8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4">
            <a:extLst>
              <a:ext uri="{FF2B5EF4-FFF2-40B4-BE49-F238E27FC236}">
                <a16:creationId xmlns:a16="http://schemas.microsoft.com/office/drawing/2014/main" id="{BD90CE0C-4EBD-415A-9126-C6D115536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06" y="899275"/>
            <a:ext cx="1390865" cy="97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9" descr="A young child who is smiling at the camera&#10;&#10;Description automatically generated">
            <a:extLst>
              <a:ext uri="{FF2B5EF4-FFF2-40B4-BE49-F238E27FC236}">
                <a16:creationId xmlns:a16="http://schemas.microsoft.com/office/drawing/2014/main" id="{336921CE-3CBD-45F8-9F73-EAD1A6D5D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9044" y="908050"/>
            <a:ext cx="1323439" cy="9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0EC2017-3309-49FE-B84B-BB789EAD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564" y="899275"/>
            <a:ext cx="1323438" cy="9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F9B49E9-526E-4D79-822C-5452D2AD3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18" y="2528653"/>
            <a:ext cx="1276015" cy="8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6" descr="A couple of people that are flying in the sky&#10;&#10;Description automatically generated">
            <a:extLst>
              <a:ext uri="{FF2B5EF4-FFF2-40B4-BE49-F238E27FC236}">
                <a16:creationId xmlns:a16="http://schemas.microsoft.com/office/drawing/2014/main" id="{F87C1882-2377-43DF-9459-7D27DC0C9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2" y="2546352"/>
            <a:ext cx="1445040" cy="80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898E5E9D-E4DB-4504-BC9D-BFBB1B161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677" y="3896783"/>
            <a:ext cx="1276014" cy="109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1" descr="A group of people sitting posing for the camera&#10;&#10;Description automatically generated">
            <a:extLst>
              <a:ext uri="{FF2B5EF4-FFF2-40B4-BE49-F238E27FC236}">
                <a16:creationId xmlns:a16="http://schemas.microsoft.com/office/drawing/2014/main" id="{32339D12-E74C-483A-BD5F-AC586E7B2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944" y="2383685"/>
            <a:ext cx="1384310" cy="100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3" descr="A group of people in a room&#10;&#10;Description automatically generated">
            <a:extLst>
              <a:ext uri="{FF2B5EF4-FFF2-40B4-BE49-F238E27FC236}">
                <a16:creationId xmlns:a16="http://schemas.microsoft.com/office/drawing/2014/main" id="{57C039F9-D9F4-45B6-BC3E-4B07B4C51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18363"/>
            <a:ext cx="1112838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CAC70AA7-E929-4160-8BD6-546350B59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0188"/>
            <a:ext cx="1036638" cy="6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4" descr="A child sitting on a table&#10;&#10;Description automatically generated">
            <a:extLst>
              <a:ext uri="{FF2B5EF4-FFF2-40B4-BE49-F238E27FC236}">
                <a16:creationId xmlns:a16="http://schemas.microsoft.com/office/drawing/2014/main" id="{8C238DF4-3D9F-47CD-944E-6DBEF409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32863"/>
            <a:ext cx="1211263" cy="80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5" descr="A close up of a baby&#10;&#10;Description automatically generated">
            <a:extLst>
              <a:ext uri="{FF2B5EF4-FFF2-40B4-BE49-F238E27FC236}">
                <a16:creationId xmlns:a16="http://schemas.microsoft.com/office/drawing/2014/main" id="{9578C4B9-5A57-4748-9981-6D5A5C566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0900"/>
            <a:ext cx="15017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6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918513A5-D0AF-4FB2-94A6-AB4C97A08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79100"/>
            <a:ext cx="1485900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8" descr="A person wearing a hat&#10;&#10;Description automatically generated">
            <a:extLst>
              <a:ext uri="{FF2B5EF4-FFF2-40B4-BE49-F238E27FC236}">
                <a16:creationId xmlns:a16="http://schemas.microsoft.com/office/drawing/2014/main" id="{B38CAE02-5232-4A56-A19F-933382089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09363"/>
            <a:ext cx="123507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0" descr="A picture containing person, baseball, player, game&#10;&#10;Description automatically generated">
            <a:extLst>
              <a:ext uri="{FF2B5EF4-FFF2-40B4-BE49-F238E27FC236}">
                <a16:creationId xmlns:a16="http://schemas.microsoft.com/office/drawing/2014/main" id="{7D9C3AB6-0A36-4890-B11D-0F79A53C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1688"/>
            <a:ext cx="1616075" cy="84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9" descr="A picture containing clothing, person, standing, people&#10;&#10;Description automatically generated">
            <a:extLst>
              <a:ext uri="{FF2B5EF4-FFF2-40B4-BE49-F238E27FC236}">
                <a16:creationId xmlns:a16="http://schemas.microsoft.com/office/drawing/2014/main" id="{3EA95666-E47F-4135-8C33-F12A5622A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7825"/>
            <a:ext cx="146367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3">
            <a:extLst>
              <a:ext uri="{FF2B5EF4-FFF2-40B4-BE49-F238E27FC236}">
                <a16:creationId xmlns:a16="http://schemas.microsoft.com/office/drawing/2014/main" id="{BB1677A0-12E0-4501-8169-9B4E6A7AB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795"/>
            <a:ext cx="3129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4D1E6716-148C-4085-93A8-D7E808E35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5">
            <a:extLst>
              <a:ext uri="{FF2B5EF4-FFF2-40B4-BE49-F238E27FC236}">
                <a16:creationId xmlns:a16="http://schemas.microsoft.com/office/drawing/2014/main" id="{FFD4EADB-9EC3-43A5-92F4-0E01A25FC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541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FF5E31B7-2654-48AC-8B6F-894C5F331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55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65B1C186-F684-4210-80AA-02107BD1B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27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1902BA2E-0A9D-4D7D-8E3D-88D44EC12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958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2">
            <a:extLst>
              <a:ext uri="{FF2B5EF4-FFF2-40B4-BE49-F238E27FC236}">
                <a16:creationId xmlns:a16="http://schemas.microsoft.com/office/drawing/2014/main" id="{69760B93-D642-4E62-A850-0C53B1949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8EFC59C2-139F-43A5-80F9-3989BF04A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55733"/>
            <a:ext cx="248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8E322775-C238-481A-B401-54BFEC391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65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9DFC6F2-D86D-46CB-AF18-BC31232A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18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A42D9EA0-C949-45C8-8520-3A286600C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501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C3CCDFA-19CE-45DA-AA0B-A82129EC37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756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k.______________             l.___________          m. ___________        n.___________        o.________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698750DD-BEBD-4984-812A-E0947AE3C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74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fr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D9B0B14C-AE17-4A49-878E-F998E6D5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79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fr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3F7129FB-E833-4E94-A1B8-9355F902A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9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____________           q. ____________                   r.________________                   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FCF52FD7-23FC-4A20-9AE7-B38F28F21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4093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2875AB7-1155-41F8-A783-90A435FE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316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352DD5BA-0C38-4AA4-9984-FA60E9BD4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077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731E8098-9CED-411F-858E-E9C993AE7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00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CA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 Camilla Gabello          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t.Chance the Rapper           u. Alexis Lefreniere	    v. Ariana Grande 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         _________________               _______________           _____________________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8" name="Content Placeholder 47" descr="A group of people in a room&#10;&#10;Description automatically generated">
            <a:extLst>
              <a:ext uri="{FF2B5EF4-FFF2-40B4-BE49-F238E27FC236}">
                <a16:creationId xmlns:a16="http://schemas.microsoft.com/office/drawing/2014/main" id="{B4E5E578-F819-4190-B38E-27455A8DA4C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656" y="2383685"/>
            <a:ext cx="1384311" cy="968305"/>
          </a:xfrm>
          <a:prstGeom prst="rect">
            <a:avLst/>
          </a:prstGeom>
        </p:spPr>
      </p:pic>
      <p:pic>
        <p:nvPicPr>
          <p:cNvPr id="49" name="Picture 4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AE54D68-7B34-4BD3-AA33-BEEAA84080C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92" y="2397073"/>
            <a:ext cx="1235710" cy="954911"/>
          </a:xfrm>
          <a:prstGeom prst="rect">
            <a:avLst/>
          </a:prstGeom>
        </p:spPr>
      </p:pic>
      <p:pic>
        <p:nvPicPr>
          <p:cNvPr id="50" name="Picture 49" descr="A child sitting on a table&#10;&#10;Description automatically generated">
            <a:extLst>
              <a:ext uri="{FF2B5EF4-FFF2-40B4-BE49-F238E27FC236}">
                <a16:creationId xmlns:a16="http://schemas.microsoft.com/office/drawing/2014/main" id="{5B43934D-44B3-4B53-92AB-EB513F59E475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495" y="3866220"/>
            <a:ext cx="1212214" cy="1139524"/>
          </a:xfrm>
          <a:prstGeom prst="rect">
            <a:avLst/>
          </a:prstGeom>
        </p:spPr>
      </p:pic>
      <p:pic>
        <p:nvPicPr>
          <p:cNvPr id="51" name="Picture 50" descr="A close up of a baby&#10;&#10;Description automatically generated">
            <a:extLst>
              <a:ext uri="{FF2B5EF4-FFF2-40B4-BE49-F238E27FC236}">
                <a16:creationId xmlns:a16="http://schemas.microsoft.com/office/drawing/2014/main" id="{A1385FEF-DFF5-4394-8B5E-912F0C612AC3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473" y="3897225"/>
            <a:ext cx="1488440" cy="1123644"/>
          </a:xfrm>
          <a:prstGeom prst="rect">
            <a:avLst/>
          </a:prstGeom>
        </p:spPr>
      </p:pic>
      <p:pic>
        <p:nvPicPr>
          <p:cNvPr id="52" name="Picture 51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F8452BEE-9C2A-4995-902D-99B74D032870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81" y="2383685"/>
            <a:ext cx="1488440" cy="968304"/>
          </a:xfrm>
          <a:prstGeom prst="rect">
            <a:avLst/>
          </a:prstGeom>
        </p:spPr>
      </p:pic>
      <p:pic>
        <p:nvPicPr>
          <p:cNvPr id="53" name="Picture 52" descr="A close up of a person&#10;&#10;Description automatically generated">
            <a:extLst>
              <a:ext uri="{FF2B5EF4-FFF2-40B4-BE49-F238E27FC236}">
                <a16:creationId xmlns:a16="http://schemas.microsoft.com/office/drawing/2014/main" id="{CB6049AA-52A6-4BAC-BB81-A6BF819B8EC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158" y="3894471"/>
            <a:ext cx="1276013" cy="1070283"/>
          </a:xfrm>
          <a:prstGeom prst="rect">
            <a:avLst/>
          </a:prstGeom>
        </p:spPr>
      </p:pic>
      <p:pic>
        <p:nvPicPr>
          <p:cNvPr id="54" name="Picture 53" descr="A person wearing a hat&#10;&#10;Description automatically generated">
            <a:extLst>
              <a:ext uri="{FF2B5EF4-FFF2-40B4-BE49-F238E27FC236}">
                <a16:creationId xmlns:a16="http://schemas.microsoft.com/office/drawing/2014/main" id="{E9D5EE97-B34D-45CB-AE02-7DD1B5422950}"/>
              </a:ext>
            </a:extLst>
          </p:cNvPr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610" y="3866220"/>
            <a:ext cx="1235710" cy="1070284"/>
          </a:xfrm>
          <a:prstGeom prst="rect">
            <a:avLst/>
          </a:prstGeom>
        </p:spPr>
      </p:pic>
      <p:pic>
        <p:nvPicPr>
          <p:cNvPr id="55" name="Picture 54" descr="A picture containing person, baseball, player, game&#10;&#10;Description automatically generated">
            <a:extLst>
              <a:ext uri="{FF2B5EF4-FFF2-40B4-BE49-F238E27FC236}">
                <a16:creationId xmlns:a16="http://schemas.microsoft.com/office/drawing/2014/main" id="{7F482EB7-3C12-4C38-A278-143A79A06F81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610" y="3853004"/>
            <a:ext cx="1617345" cy="960903"/>
          </a:xfrm>
          <a:prstGeom prst="rect">
            <a:avLst/>
          </a:prstGeom>
        </p:spPr>
      </p:pic>
      <p:pic>
        <p:nvPicPr>
          <p:cNvPr id="56" name="Picture 55" descr="A picture containing clothing, person, standing, people&#10;&#10;Description automatically generated">
            <a:extLst>
              <a:ext uri="{FF2B5EF4-FFF2-40B4-BE49-F238E27FC236}">
                <a16:creationId xmlns:a16="http://schemas.microsoft.com/office/drawing/2014/main" id="{B52EB60F-316F-4A3B-A349-F85B3D1F3933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9" y="5317484"/>
            <a:ext cx="1464310" cy="105452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9485F7-0AF2-4A85-903E-1717DB083C81}"/>
              </a:ext>
            </a:extLst>
          </p:cNvPr>
          <p:cNvSpPr txBox="1"/>
          <p:nvPr/>
        </p:nvSpPr>
        <p:spPr>
          <a:xfrm>
            <a:off x="470517" y="1991519"/>
            <a:ext cx="1492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age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692638-E726-4490-BF91-8EF62EB0C8C0}"/>
              </a:ext>
            </a:extLst>
          </p:cNvPr>
          <p:cNvSpPr txBox="1"/>
          <p:nvPr/>
        </p:nvSpPr>
        <p:spPr>
          <a:xfrm>
            <a:off x="2250689" y="1943777"/>
            <a:ext cx="1143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infant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C88AA10-571D-4CF1-95CD-23FBFBA3F3EB}"/>
              </a:ext>
            </a:extLst>
          </p:cNvPr>
          <p:cNvSpPr txBox="1"/>
          <p:nvPr/>
        </p:nvSpPr>
        <p:spPr>
          <a:xfrm>
            <a:off x="3784701" y="1963898"/>
            <a:ext cx="1368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childhood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4CFF85-653A-4FFD-8E33-C2CE3ACCE977}"/>
              </a:ext>
            </a:extLst>
          </p:cNvPr>
          <p:cNvSpPr txBox="1"/>
          <p:nvPr/>
        </p:nvSpPr>
        <p:spPr>
          <a:xfrm>
            <a:off x="5431098" y="1969210"/>
            <a:ext cx="143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adolescense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96E980A-E02E-45CF-BD01-2BC633F3E293}"/>
              </a:ext>
            </a:extLst>
          </p:cNvPr>
          <p:cNvSpPr txBox="1"/>
          <p:nvPr/>
        </p:nvSpPr>
        <p:spPr>
          <a:xfrm>
            <a:off x="7124944" y="1963898"/>
            <a:ext cx="1723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childhood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124119-E07A-45D3-B28B-A676A3F7072C}"/>
              </a:ext>
            </a:extLst>
          </p:cNvPr>
          <p:cNvSpPr txBox="1"/>
          <p:nvPr/>
        </p:nvSpPr>
        <p:spPr>
          <a:xfrm>
            <a:off x="8854560" y="1915632"/>
            <a:ext cx="1086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149CF0-CA10-43C8-A726-FD05D1B8C06B}"/>
              </a:ext>
            </a:extLst>
          </p:cNvPr>
          <p:cNvSpPr txBox="1"/>
          <p:nvPr/>
        </p:nvSpPr>
        <p:spPr>
          <a:xfrm>
            <a:off x="10438053" y="1904972"/>
            <a:ext cx="138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Old 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A33C83-65FB-4061-B6E2-6F29E769CAE1}"/>
              </a:ext>
            </a:extLst>
          </p:cNvPr>
          <p:cNvSpPr txBox="1"/>
          <p:nvPr/>
        </p:nvSpPr>
        <p:spPr>
          <a:xfrm>
            <a:off x="506731" y="3411659"/>
            <a:ext cx="12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F65BBC-EA8F-465D-9556-47485A6036AB}"/>
              </a:ext>
            </a:extLst>
          </p:cNvPr>
          <p:cNvSpPr txBox="1"/>
          <p:nvPr/>
        </p:nvSpPr>
        <p:spPr>
          <a:xfrm>
            <a:off x="1995034" y="3418444"/>
            <a:ext cx="1617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Early childhood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0ED349-A1AC-4F22-B2D8-A843749FDBF4}"/>
              </a:ext>
            </a:extLst>
          </p:cNvPr>
          <p:cNvSpPr txBox="1"/>
          <p:nvPr/>
        </p:nvSpPr>
        <p:spPr>
          <a:xfrm>
            <a:off x="3664473" y="3447515"/>
            <a:ext cx="89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Old age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BBDEED-C7F9-4550-AD5E-2F96F85FD2B3}"/>
              </a:ext>
            </a:extLst>
          </p:cNvPr>
          <p:cNvSpPr txBox="1"/>
          <p:nvPr/>
        </p:nvSpPr>
        <p:spPr>
          <a:xfrm>
            <a:off x="5502858" y="3433709"/>
            <a:ext cx="897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08AA71-5E88-42AE-A3E3-53E86403AF7A}"/>
              </a:ext>
            </a:extLst>
          </p:cNvPr>
          <p:cNvSpPr/>
          <p:nvPr/>
        </p:nvSpPr>
        <p:spPr>
          <a:xfrm>
            <a:off x="7482712" y="341355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547A1-54D8-4CA1-A06B-1D6A1570F814}"/>
              </a:ext>
            </a:extLst>
          </p:cNvPr>
          <p:cNvSpPr/>
          <p:nvPr/>
        </p:nvSpPr>
        <p:spPr>
          <a:xfrm>
            <a:off x="5552741" y="5064108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115EF94-F85A-4783-AFEF-BE2AB72C4A23}"/>
              </a:ext>
            </a:extLst>
          </p:cNvPr>
          <p:cNvSpPr/>
          <p:nvPr/>
        </p:nvSpPr>
        <p:spPr>
          <a:xfrm>
            <a:off x="7541351" y="510973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4CAF5D3-BD6C-4CF2-A409-FB65E31AF470}"/>
              </a:ext>
            </a:extLst>
          </p:cNvPr>
          <p:cNvSpPr/>
          <p:nvPr/>
        </p:nvSpPr>
        <p:spPr>
          <a:xfrm>
            <a:off x="9092078" y="5109736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DC78B8-1AF3-4402-9406-354A10EBD699}"/>
              </a:ext>
            </a:extLst>
          </p:cNvPr>
          <p:cNvSpPr/>
          <p:nvPr/>
        </p:nvSpPr>
        <p:spPr>
          <a:xfrm>
            <a:off x="564113" y="6423984"/>
            <a:ext cx="668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adult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9C71967-79B3-4DE4-B39D-E199BFD07838}"/>
              </a:ext>
            </a:extLst>
          </p:cNvPr>
          <p:cNvSpPr/>
          <p:nvPr/>
        </p:nvSpPr>
        <p:spPr>
          <a:xfrm>
            <a:off x="551201" y="4964754"/>
            <a:ext cx="897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Old age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76DA96-8E88-4688-BC8D-AD8526BB195D}"/>
              </a:ext>
            </a:extLst>
          </p:cNvPr>
          <p:cNvSpPr/>
          <p:nvPr/>
        </p:nvSpPr>
        <p:spPr>
          <a:xfrm>
            <a:off x="10438053" y="3376139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adolescense</a:t>
            </a:r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BB7672-035B-4F4A-B669-30778B7AA6E4}"/>
              </a:ext>
            </a:extLst>
          </p:cNvPr>
          <p:cNvSpPr/>
          <p:nvPr/>
        </p:nvSpPr>
        <p:spPr>
          <a:xfrm>
            <a:off x="10322915" y="5100639"/>
            <a:ext cx="1337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adolescense</a:t>
            </a:r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AAB2475-76CF-43DE-9081-E142FD3F56A7}"/>
              </a:ext>
            </a:extLst>
          </p:cNvPr>
          <p:cNvSpPr/>
          <p:nvPr/>
        </p:nvSpPr>
        <p:spPr>
          <a:xfrm>
            <a:off x="1889463" y="5064394"/>
            <a:ext cx="1628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Early childhood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CAF9A30-5B34-4F1E-8108-A2190902DAEB}"/>
              </a:ext>
            </a:extLst>
          </p:cNvPr>
          <p:cNvSpPr/>
          <p:nvPr/>
        </p:nvSpPr>
        <p:spPr>
          <a:xfrm>
            <a:off x="8808610" y="3376139"/>
            <a:ext cx="1119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childhood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4E0BD46-AF7E-488C-8B53-CB35D8122A7E}"/>
              </a:ext>
            </a:extLst>
          </p:cNvPr>
          <p:cNvSpPr/>
          <p:nvPr/>
        </p:nvSpPr>
        <p:spPr>
          <a:xfrm>
            <a:off x="3830801" y="5109235"/>
            <a:ext cx="7313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infant</a:t>
            </a: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3112B53-A9FA-4837-8B9E-08BB4B2BF51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72" y="5417004"/>
            <a:ext cx="1561229" cy="10069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2FFC72-DD1F-42B6-AF9F-A3BB8DBFADB4}"/>
              </a:ext>
            </a:extLst>
          </p:cNvPr>
          <p:cNvSpPr txBox="1"/>
          <p:nvPr/>
        </p:nvSpPr>
        <p:spPr>
          <a:xfrm>
            <a:off x="2223472" y="6473750"/>
            <a:ext cx="1488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adolescense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Contraception </a:t>
            </a:r>
            <a:br>
              <a:rPr lang="en-US" dirty="0"/>
            </a:br>
            <a:r>
              <a:rPr lang="en-US" sz="2700" dirty="0"/>
              <a:t>    how to protect yourself from infections</a:t>
            </a:r>
            <a:br>
              <a:rPr lang="en-US" sz="2700" dirty="0"/>
            </a:br>
            <a:r>
              <a:rPr lang="en-US" sz="2700" dirty="0"/>
              <a:t>    how to choose when to get pregnant or avoid it completely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Knowing the female hormone cycle helps to make contraceptive treatments. They are grouped into 4 </a:t>
            </a:r>
            <a:r>
              <a:rPr lang="en-US" dirty="0" err="1"/>
              <a:t>catagories</a:t>
            </a:r>
            <a:r>
              <a:rPr lang="en-US" dirty="0"/>
              <a:t>:</a:t>
            </a:r>
          </a:p>
          <a:p>
            <a:r>
              <a:rPr lang="en-US" sz="2600" dirty="0"/>
              <a:t>Hormonal treatments </a:t>
            </a:r>
          </a:p>
          <a:p>
            <a:pPr lvl="1"/>
            <a:r>
              <a:rPr lang="en-US" sz="2200" dirty="0"/>
              <a:t>(prevent ovulation by tricking the body into thinking it is pregnant)</a:t>
            </a:r>
          </a:p>
          <a:p>
            <a:r>
              <a:rPr lang="en-US" sz="2400" dirty="0"/>
              <a:t>Barrier methods: (Block egg from meeting sperm)</a:t>
            </a:r>
          </a:p>
          <a:p>
            <a:r>
              <a:rPr lang="en-US" sz="2400" dirty="0"/>
              <a:t>Sperm toxins ( kill the sperm before it meets the egg)</a:t>
            </a:r>
          </a:p>
          <a:p>
            <a:r>
              <a:rPr lang="en-US" sz="2400" dirty="0"/>
              <a:t>Permanent (surgery that blocks the tubes that carry the sperm and egg so they can’t get out)</a:t>
            </a:r>
          </a:p>
          <a:p>
            <a:r>
              <a:rPr lang="en-US" sz="2400" dirty="0"/>
              <a:t>All </a:t>
            </a:r>
            <a:r>
              <a:rPr lang="en-US" sz="2400" dirty="0" err="1"/>
              <a:t>catagories</a:t>
            </a:r>
            <a:r>
              <a:rPr lang="en-US" sz="2400" dirty="0"/>
              <a:t> </a:t>
            </a:r>
            <a:r>
              <a:rPr lang="en-US" sz="2400" b="1" dirty="0"/>
              <a:t>work well </a:t>
            </a:r>
            <a:r>
              <a:rPr lang="en-US" sz="2400" dirty="0"/>
              <a:t>only if they </a:t>
            </a:r>
            <a:r>
              <a:rPr lang="en-US" sz="2400" b="1" dirty="0"/>
              <a:t>are used properly</a:t>
            </a:r>
          </a:p>
          <a:p>
            <a:r>
              <a:rPr lang="en-US" sz="2400" dirty="0"/>
              <a:t>All methods have </a:t>
            </a:r>
            <a:r>
              <a:rPr lang="en-US" sz="2400" b="1" dirty="0"/>
              <a:t>disadvantages</a:t>
            </a:r>
            <a:r>
              <a:rPr lang="en-US" sz="2400" dirty="0"/>
              <a:t> with them too.</a:t>
            </a:r>
          </a:p>
          <a:p>
            <a:r>
              <a:rPr lang="en-US" sz="2400" dirty="0"/>
              <a:t>During your life time you may use several different methods.</a:t>
            </a:r>
          </a:p>
        </p:txBody>
      </p:sp>
    </p:spTree>
    <p:extLst>
      <p:ext uri="{BB962C8B-B14F-4D97-AF65-F5344CB8AC3E}">
        <p14:creationId xmlns:p14="http://schemas.microsoft.com/office/powerpoint/2010/main" val="913073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Hormonal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pill:</a:t>
            </a:r>
            <a:r>
              <a:rPr lang="en-US" dirty="0"/>
              <a:t>	Synthetic hormones (estrogen and progesterone)</a:t>
            </a:r>
          </a:p>
          <a:p>
            <a:r>
              <a:rPr lang="en-US" dirty="0"/>
              <a:t>Pros</a:t>
            </a:r>
          </a:p>
          <a:p>
            <a:pPr lvl="1"/>
            <a:r>
              <a:rPr lang="en-US" dirty="0"/>
              <a:t>Prevent ovulation by tricking body into thinking it is pregnant.</a:t>
            </a:r>
          </a:p>
          <a:p>
            <a:pPr lvl="1"/>
            <a:r>
              <a:rPr lang="en-US" dirty="0"/>
              <a:t>99.5% effective </a:t>
            </a:r>
            <a:r>
              <a:rPr lang="en-US" b="1" dirty="0"/>
              <a:t>must be taken at the same time every day</a:t>
            </a:r>
          </a:p>
          <a:p>
            <a:pPr lvl="1"/>
            <a:r>
              <a:rPr lang="en-US" dirty="0"/>
              <a:t>Allows for more spontaneity</a:t>
            </a:r>
          </a:p>
          <a:p>
            <a:pPr lvl="1"/>
            <a:r>
              <a:rPr lang="en-US" dirty="0"/>
              <a:t>Regulate menstrual flow and cramps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Requires a prescription</a:t>
            </a:r>
          </a:p>
          <a:p>
            <a:pPr lvl="1"/>
            <a:r>
              <a:rPr lang="en-US" dirty="0"/>
              <a:t>Can cause blood clots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1026" name="Picture 2" descr="Birth Control Pills: Types, Effectiveness, and More">
            <a:extLst>
              <a:ext uri="{FF2B5EF4-FFF2-40B4-BE49-F238E27FC236}">
                <a16:creationId xmlns:a16="http://schemas.microsoft.com/office/drawing/2014/main" id="{B9F7FBF3-7257-4090-AD31-658A07E71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241" y="103981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255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Hormone cycle and ovulation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5517232"/>
          </a:xfrm>
        </p:spPr>
        <p:txBody>
          <a:bodyPr>
            <a:normAutofit/>
          </a:bodyPr>
          <a:lstStyle/>
          <a:p>
            <a:r>
              <a:rPr lang="en-CA" dirty="0"/>
              <a:t>Your brain is your</a:t>
            </a:r>
          </a:p>
          <a:p>
            <a:pPr>
              <a:buNone/>
            </a:pPr>
            <a:r>
              <a:rPr lang="en-CA" dirty="0"/>
              <a:t>    biggest sex organ</a:t>
            </a:r>
          </a:p>
          <a:p>
            <a:pPr>
              <a:buNone/>
            </a:pPr>
            <a:r>
              <a:rPr lang="en-CA" dirty="0"/>
              <a:t>The pituitary makes </a:t>
            </a:r>
          </a:p>
          <a:p>
            <a:pPr>
              <a:buNone/>
            </a:pPr>
            <a:r>
              <a:rPr lang="en-CA" dirty="0"/>
              <a:t>2 hormones: FSH and LH</a:t>
            </a:r>
          </a:p>
          <a:p>
            <a:pPr>
              <a:buNone/>
            </a:pPr>
            <a:r>
              <a:rPr lang="en-CA" dirty="0"/>
              <a:t>Follicle stimulating hormone</a:t>
            </a:r>
          </a:p>
          <a:p>
            <a:pPr>
              <a:buNone/>
            </a:pPr>
            <a:r>
              <a:rPr lang="en-CA" dirty="0"/>
              <a:t>Luteinizing hormone</a:t>
            </a:r>
          </a:p>
          <a:p>
            <a:r>
              <a:rPr lang="en-CA" dirty="0"/>
              <a:t>They stimulate:</a:t>
            </a:r>
          </a:p>
          <a:p>
            <a:pPr>
              <a:buNone/>
            </a:pPr>
            <a:r>
              <a:rPr lang="en-CA" dirty="0"/>
              <a:t>   egg and sperm production</a:t>
            </a:r>
          </a:p>
          <a:p>
            <a:pPr>
              <a:buNone/>
            </a:pPr>
            <a:r>
              <a:rPr lang="en-CA" dirty="0"/>
              <a:t> male and female hormones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4" name="Picture 3" descr="pituit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0016" y="1412776"/>
            <a:ext cx="403244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9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371" y="-2109788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Contraceptive injection: </a:t>
            </a:r>
            <a:r>
              <a:rPr lang="en-US" dirty="0"/>
              <a:t>99.7% effective</a:t>
            </a:r>
            <a:endParaRPr lang="en-US" b="1" dirty="0"/>
          </a:p>
          <a:p>
            <a:pPr lvl="1"/>
            <a:r>
              <a:rPr lang="en-US" dirty="0"/>
              <a:t>synthetic hormones injected into the muscle once every 3 months. </a:t>
            </a:r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Prevents ovulation for 3 months</a:t>
            </a:r>
          </a:p>
          <a:p>
            <a:pPr lvl="1"/>
            <a:r>
              <a:rPr lang="en-US" dirty="0"/>
              <a:t>Does not allow the uterine lining to accept a fertilized egg.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Requires a prescription</a:t>
            </a:r>
          </a:p>
          <a:p>
            <a:pPr lvl="1"/>
            <a:r>
              <a:rPr lang="en-US" dirty="0"/>
              <a:t>Does not require daily action</a:t>
            </a:r>
          </a:p>
          <a:p>
            <a:pPr lvl="1"/>
            <a:r>
              <a:rPr lang="en-US" dirty="0"/>
              <a:t>Takes up to 9 months to wear off if you want to get pregnant.</a:t>
            </a:r>
          </a:p>
          <a:p>
            <a:endParaRPr lang="en-US" dirty="0"/>
          </a:p>
        </p:txBody>
      </p:sp>
      <p:pic>
        <p:nvPicPr>
          <p:cNvPr id="2050" name="Picture 2" descr="Contraceptive injections">
            <a:extLst>
              <a:ext uri="{FF2B5EF4-FFF2-40B4-BE49-F238E27FC236}">
                <a16:creationId xmlns:a16="http://schemas.microsoft.com/office/drawing/2014/main" id="{A04427C0-D50A-47CC-8535-FA952F0B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484" y="8255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115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Contraceptive patch or 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83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Patch: 99%   stick a patch on your arm every month</a:t>
            </a:r>
          </a:p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similar to the pill prevents ovulation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If patch falls off you must use another method </a:t>
            </a:r>
            <a:r>
              <a:rPr lang="en-US" dirty="0" err="1"/>
              <a:t>til</a:t>
            </a:r>
            <a:r>
              <a:rPr lang="en-US" dirty="0"/>
              <a:t> the end of the month.</a:t>
            </a:r>
          </a:p>
          <a:p>
            <a:r>
              <a:rPr lang="en-US" dirty="0"/>
              <a:t>Ring: 99% flexible ring containing hormones is placed around cervix.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similar to pill</a:t>
            </a:r>
          </a:p>
          <a:p>
            <a:r>
              <a:rPr lang="en-US" dirty="0"/>
              <a:t>Cons : must be replaced every month. Three weeks on 1 week off.</a:t>
            </a:r>
          </a:p>
          <a:p>
            <a:pPr lvl="1"/>
            <a:r>
              <a:rPr lang="en-US" dirty="0"/>
              <a:t>Requires prescription</a:t>
            </a:r>
          </a:p>
          <a:p>
            <a:pPr lvl="1"/>
            <a:r>
              <a:rPr lang="en-US" dirty="0"/>
              <a:t>Some women can feel it.</a:t>
            </a:r>
          </a:p>
        </p:txBody>
      </p:sp>
      <p:pic>
        <p:nvPicPr>
          <p:cNvPr id="3074" name="Picture 2" descr="How to Use the Patch">
            <a:extLst>
              <a:ext uri="{FF2B5EF4-FFF2-40B4-BE49-F238E27FC236}">
                <a16:creationId xmlns:a16="http://schemas.microsoft.com/office/drawing/2014/main" id="{7331ED73-D96F-4319-B187-4682D9C90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50" y="365125"/>
            <a:ext cx="3784167" cy="252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3ECA8-6128-4043-AC5C-B00CB0CA8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906" y="4194778"/>
            <a:ext cx="2469094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67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Morning after pill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after unprotected sex.</a:t>
            </a:r>
          </a:p>
          <a:p>
            <a:r>
              <a:rPr lang="en-US" dirty="0"/>
              <a:t>95% effective up to 12 hours</a:t>
            </a:r>
          </a:p>
          <a:p>
            <a:r>
              <a:rPr lang="en-US" dirty="0"/>
              <a:t>60% effective after 5 days</a:t>
            </a:r>
          </a:p>
          <a:p>
            <a:r>
              <a:rPr lang="en-US" dirty="0"/>
              <a:t>Pros: In case of emergency only very high dose of hormones.</a:t>
            </a:r>
          </a:p>
          <a:p>
            <a:r>
              <a:rPr lang="en-US" dirty="0"/>
              <a:t>Cons: not very effective</a:t>
            </a:r>
          </a:p>
          <a:p>
            <a:pPr lvl="1"/>
            <a:r>
              <a:rPr lang="en-US" dirty="0"/>
              <a:t>Requires </a:t>
            </a:r>
            <a:r>
              <a:rPr lang="en-US" dirty="0" err="1"/>
              <a:t>perscription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680DD-F9D7-4C32-A510-5D3C614B6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555" y="681037"/>
            <a:ext cx="3628166" cy="22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90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Barrier methods Male and Female condoms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Condoms 86% effective: often used with a spermicide 99%effective</a:t>
            </a:r>
          </a:p>
          <a:p>
            <a:pPr lvl="1"/>
            <a:r>
              <a:rPr lang="en-US" dirty="0"/>
              <a:t>Poly urethane or latex sheath that covers an erect penis or inserts into the vagina</a:t>
            </a:r>
          </a:p>
          <a:p>
            <a:r>
              <a:rPr lang="en-US" dirty="0"/>
              <a:t>Pros;</a:t>
            </a:r>
          </a:p>
          <a:p>
            <a:pPr lvl="1"/>
            <a:r>
              <a:rPr lang="en-US" dirty="0"/>
              <a:t>Easily available male condom is cheaper than female condom.</a:t>
            </a:r>
          </a:p>
          <a:p>
            <a:pPr lvl="1"/>
            <a:r>
              <a:rPr lang="en-US" dirty="0"/>
              <a:t>Prevents Infections as well as pregnancy</a:t>
            </a:r>
          </a:p>
          <a:p>
            <a:pPr lvl="1"/>
            <a:r>
              <a:rPr lang="en-US" dirty="0"/>
              <a:t>Doesn’t affect hormone cycle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Must be used properly can be difficult to insert.</a:t>
            </a:r>
          </a:p>
          <a:p>
            <a:pPr lvl="1"/>
            <a:r>
              <a:rPr lang="en-US" dirty="0"/>
              <a:t>May break</a:t>
            </a:r>
          </a:p>
          <a:p>
            <a:pPr lvl="1"/>
            <a:r>
              <a:rPr lang="en-US" dirty="0"/>
              <a:t>Requires attention immediately before intercourse.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334D7-A17A-4FB0-8C89-B8235F07A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7128" y="2856199"/>
            <a:ext cx="2429300" cy="363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54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Cervical cap or diaphragm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small latex dome that covers the cervix. Can be inserted up to 2 hours before intercourse. 80-91% effective less if you have had children.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lasts longer than condoms</a:t>
            </a:r>
          </a:p>
          <a:p>
            <a:pPr lvl="1"/>
            <a:r>
              <a:rPr lang="en-US" dirty="0"/>
              <a:t>Does not affect menstrual cycle</a:t>
            </a:r>
          </a:p>
          <a:p>
            <a:pPr lvl="1"/>
            <a:r>
              <a:rPr lang="en-US" dirty="0"/>
              <a:t>Does not require action immediately before intercourse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Must be measured and fitted by a doctor</a:t>
            </a:r>
          </a:p>
          <a:p>
            <a:pPr lvl="1"/>
            <a:r>
              <a:rPr lang="en-US" dirty="0"/>
              <a:t>Insertion is difficult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20EB2B-39DE-4492-8967-4EB9D432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334" y="2746506"/>
            <a:ext cx="3448753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61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Toxic methods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Spermicides 74%-94% effective</a:t>
            </a:r>
          </a:p>
          <a:p>
            <a:pPr lvl="1"/>
            <a:r>
              <a:rPr lang="en-US" dirty="0"/>
              <a:t>Placed in the vagina or on the condom just before intercourse. Kills sperm</a:t>
            </a:r>
          </a:p>
          <a:p>
            <a:pPr lvl="1"/>
            <a:r>
              <a:rPr lang="en-US" dirty="0"/>
              <a:t>This works best when used in conjunction with the barrier methods.</a:t>
            </a:r>
          </a:p>
          <a:p>
            <a:r>
              <a:rPr lang="en-US" dirty="0"/>
              <a:t>IUD or intra uterine device. 94-99% effective</a:t>
            </a:r>
          </a:p>
          <a:p>
            <a:pPr lvl="1"/>
            <a:r>
              <a:rPr lang="en-US" dirty="0"/>
              <a:t>Covered in copper. Shaped like a “T” and placed in the uterus</a:t>
            </a:r>
          </a:p>
          <a:p>
            <a:pPr lvl="1"/>
            <a:r>
              <a:rPr lang="en-US" dirty="0"/>
              <a:t>The copper kills the sperm and the “T” prevents the egg from implanting.</a:t>
            </a:r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reliable long term method 3-5 years</a:t>
            </a:r>
          </a:p>
          <a:p>
            <a:pPr lvl="1"/>
            <a:r>
              <a:rPr lang="en-US" dirty="0"/>
              <a:t>Often used after you have had children</a:t>
            </a:r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 requires a prescription and doctors appointment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D4FD1-748E-493F-A754-DDE7BD317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9099" y="156368"/>
            <a:ext cx="2619375" cy="174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2CC8E7-20B3-4EA8-AE29-10186C0A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3788" y="4558507"/>
            <a:ext cx="2619374" cy="2143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A10F2-C608-4175-9419-62658FB52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028" y="260746"/>
            <a:ext cx="2725944" cy="15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31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Permanent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you are sure you no longer want to have any children.</a:t>
            </a:r>
          </a:p>
          <a:p>
            <a:r>
              <a:rPr lang="en-US" dirty="0"/>
              <a:t>Women: tubal ligation. Major internal surgery</a:t>
            </a:r>
          </a:p>
          <a:p>
            <a:pPr lvl="1"/>
            <a:r>
              <a:rPr lang="en-US" dirty="0"/>
              <a:t>The fallopian tubes are cut and the ends sealed off. Egg can no longer meet sperm</a:t>
            </a:r>
          </a:p>
          <a:p>
            <a:pPr lvl="1"/>
            <a:r>
              <a:rPr lang="en-US" dirty="0"/>
              <a:t>Ovulation still occurs with normal hormone cycle</a:t>
            </a:r>
          </a:p>
          <a:p>
            <a:r>
              <a:rPr lang="en-US" dirty="0"/>
              <a:t>Men: Vasectomy. Minor day surgery</a:t>
            </a:r>
          </a:p>
          <a:p>
            <a:pPr lvl="1"/>
            <a:r>
              <a:rPr lang="en-US" dirty="0"/>
              <a:t>The vas deferens are cut and the ends sealed. Sperm can’t get out.</a:t>
            </a:r>
          </a:p>
          <a:p>
            <a:pPr lvl="1"/>
            <a:r>
              <a:rPr lang="en-US" dirty="0"/>
              <a:t>Erections and ejaculations are normal they just contain semen with no sperm.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9CD61-2B6B-431B-A06F-55656846F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292" y="118268"/>
            <a:ext cx="3111084" cy="181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15E60-1CA5-4FF7-AEBE-303F136FF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4080" y="118268"/>
            <a:ext cx="2879398" cy="170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643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STBBI’s </a:t>
            </a:r>
            <a:r>
              <a:rPr lang="en-US" b="1" dirty="0"/>
              <a:t>s</a:t>
            </a:r>
            <a:r>
              <a:rPr lang="en-US" dirty="0"/>
              <a:t>exually </a:t>
            </a:r>
            <a:r>
              <a:rPr lang="en-US" b="1" dirty="0"/>
              <a:t>t</a:t>
            </a:r>
            <a:r>
              <a:rPr lang="en-US" dirty="0"/>
              <a:t>ransmitted and </a:t>
            </a:r>
            <a:r>
              <a:rPr lang="en-US" b="1" dirty="0"/>
              <a:t>b</a:t>
            </a:r>
            <a:r>
              <a:rPr lang="en-US" dirty="0"/>
              <a:t>lood </a:t>
            </a:r>
            <a:r>
              <a:rPr lang="en-US" b="1" dirty="0"/>
              <a:t>b</a:t>
            </a:r>
            <a:r>
              <a:rPr lang="en-US" dirty="0"/>
              <a:t>orn </a:t>
            </a:r>
            <a:r>
              <a:rPr lang="en-US" b="1" dirty="0"/>
              <a:t>I</a:t>
            </a:r>
            <a:r>
              <a:rPr lang="en-US" dirty="0"/>
              <a:t>nfections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8344"/>
            <a:ext cx="10515600" cy="5319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These infections are spread by having unprotected sex,  genital contact,  and sharing fluids     (use a condom!!!) </a:t>
            </a:r>
          </a:p>
          <a:p>
            <a:r>
              <a:rPr lang="en-US" dirty="0"/>
              <a:t>and with contact with body fluids like </a:t>
            </a:r>
            <a:r>
              <a:rPr lang="en-US" b="1" dirty="0"/>
              <a:t>blood</a:t>
            </a:r>
            <a:r>
              <a:rPr lang="en-US" dirty="0"/>
              <a:t> (Never share </a:t>
            </a:r>
            <a:r>
              <a:rPr lang="en-US" b="1" dirty="0"/>
              <a:t>syringes</a:t>
            </a:r>
            <a:r>
              <a:rPr lang="en-US" dirty="0"/>
              <a:t> for drugs or </a:t>
            </a:r>
            <a:r>
              <a:rPr lang="en-US" b="1" dirty="0"/>
              <a:t>needles</a:t>
            </a:r>
            <a:r>
              <a:rPr lang="en-US" dirty="0"/>
              <a:t> for tattoos or ear piercings.)</a:t>
            </a:r>
          </a:p>
          <a:p>
            <a:r>
              <a:rPr lang="en-US" dirty="0"/>
              <a:t>These infections can be very </a:t>
            </a:r>
            <a:r>
              <a:rPr lang="en-US" b="1" dirty="0"/>
              <a:t>slow</a:t>
            </a:r>
            <a:r>
              <a:rPr lang="en-US" dirty="0"/>
              <a:t> in growing and even </a:t>
            </a:r>
            <a:r>
              <a:rPr lang="en-US" b="1" dirty="0"/>
              <a:t>asymptomatic</a:t>
            </a:r>
            <a:r>
              <a:rPr lang="en-US" dirty="0"/>
              <a:t>. This means you can have them and not know it.</a:t>
            </a:r>
          </a:p>
          <a:p>
            <a:r>
              <a:rPr lang="en-US" dirty="0"/>
              <a:t>Some are caused by </a:t>
            </a:r>
            <a:r>
              <a:rPr lang="en-US" b="1" dirty="0"/>
              <a:t>bacteria</a:t>
            </a:r>
            <a:r>
              <a:rPr lang="en-US" dirty="0"/>
              <a:t>. These can be treated with </a:t>
            </a:r>
            <a:r>
              <a:rPr lang="en-US" b="1" dirty="0"/>
              <a:t>antibiotics</a:t>
            </a:r>
            <a:r>
              <a:rPr lang="en-US" dirty="0"/>
              <a:t>. Many of these diseases are rapidly becoming </a:t>
            </a:r>
            <a:r>
              <a:rPr lang="en-US" b="1" dirty="0"/>
              <a:t>antibiotic resistant</a:t>
            </a:r>
            <a:r>
              <a:rPr lang="en-US" dirty="0"/>
              <a:t>.</a:t>
            </a:r>
          </a:p>
          <a:p>
            <a:r>
              <a:rPr lang="en-US" dirty="0"/>
              <a:t>Some are caused by </a:t>
            </a:r>
            <a:r>
              <a:rPr lang="en-US" b="1" dirty="0"/>
              <a:t>parasites</a:t>
            </a:r>
            <a:r>
              <a:rPr lang="en-US" dirty="0"/>
              <a:t> and can be treated by topical medication.</a:t>
            </a:r>
          </a:p>
          <a:p>
            <a:r>
              <a:rPr lang="en-US" dirty="0"/>
              <a:t>Some are caused by </a:t>
            </a:r>
            <a:r>
              <a:rPr lang="en-US" b="1" dirty="0"/>
              <a:t>fungus</a:t>
            </a:r>
            <a:r>
              <a:rPr lang="en-US" dirty="0"/>
              <a:t> and can be treated by anti fungal meds</a:t>
            </a:r>
          </a:p>
          <a:p>
            <a:r>
              <a:rPr lang="en-US" dirty="0"/>
              <a:t>Some are caused by </a:t>
            </a:r>
            <a:r>
              <a:rPr lang="en-US" b="1" dirty="0"/>
              <a:t>viruses</a:t>
            </a:r>
            <a:r>
              <a:rPr lang="en-US" dirty="0"/>
              <a:t> and they </a:t>
            </a:r>
            <a:r>
              <a:rPr lang="en-US" b="1" dirty="0"/>
              <a:t>can not be cured</a:t>
            </a:r>
            <a:r>
              <a:rPr lang="en-US" dirty="0"/>
              <a:t>. Some can be </a:t>
            </a:r>
            <a:r>
              <a:rPr lang="en-US" b="1" dirty="0"/>
              <a:t>prevented </a:t>
            </a:r>
            <a:r>
              <a:rPr lang="en-US" dirty="0"/>
              <a:t>with </a:t>
            </a:r>
            <a:r>
              <a:rPr lang="en-US" b="1" dirty="0"/>
              <a:t>vaccines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6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8067"/>
          </a:xfrm>
        </p:spPr>
        <p:txBody>
          <a:bodyPr>
            <a:normAutofit fontScale="90000"/>
          </a:bodyPr>
          <a:lstStyle/>
          <a:p>
            <a:r>
              <a:rPr lang="en-US" dirty="0"/>
              <a:t>Bacterial: The best way to treat STBBI’s is </a:t>
            </a:r>
            <a:r>
              <a:rPr lang="en-US" b="1" dirty="0"/>
              <a:t>prevention</a:t>
            </a:r>
            <a:r>
              <a:rPr lang="en-US" dirty="0"/>
              <a:t>…..</a:t>
            </a:r>
            <a:r>
              <a:rPr lang="en-US" b="1" dirty="0"/>
              <a:t>Use condoms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3192"/>
            <a:ext cx="10515600" cy="5905948"/>
          </a:xfrm>
        </p:spPr>
        <p:txBody>
          <a:bodyPr>
            <a:normAutofit/>
          </a:bodyPr>
          <a:lstStyle/>
          <a:p>
            <a:r>
              <a:rPr lang="en-US" b="1" dirty="0"/>
              <a:t>Chlamydia: </a:t>
            </a:r>
            <a:r>
              <a:rPr lang="en-US" dirty="0"/>
              <a:t>common in both men and women, often</a:t>
            </a:r>
          </a:p>
          <a:p>
            <a:r>
              <a:rPr lang="en-US" dirty="0"/>
              <a:t> asymptomatic, causes infertility, is treatable.</a:t>
            </a:r>
          </a:p>
          <a:p>
            <a:r>
              <a:rPr lang="en-US" b="1" dirty="0"/>
              <a:t>Gonorrhea: </a:t>
            </a:r>
            <a:r>
              <a:rPr lang="en-US" dirty="0"/>
              <a:t>common in young adults and teens, Asymptomatic, can cause infertility, itching and burning and very dangerous for babies. Can cause them blindness. Treatable.</a:t>
            </a:r>
          </a:p>
          <a:p>
            <a:r>
              <a:rPr lang="en-CA" b="1" dirty="0"/>
              <a:t>Syphilis:</a:t>
            </a:r>
            <a:r>
              <a:rPr lang="en-CA" dirty="0"/>
              <a:t> common in women and men between</a:t>
            </a:r>
          </a:p>
          <a:p>
            <a:pPr marL="0" indent="0">
              <a:buNone/>
            </a:pPr>
            <a:r>
              <a:rPr lang="en-CA" dirty="0"/>
              <a:t>15 and 24. can be treatable. Very dangerous if left untreated.</a:t>
            </a:r>
          </a:p>
          <a:p>
            <a:r>
              <a:rPr lang="en-CA" dirty="0"/>
              <a:t> Causes lesions in nerves, heart,</a:t>
            </a:r>
          </a:p>
          <a:p>
            <a:r>
              <a:rPr lang="en-CA" dirty="0"/>
              <a:t> brain and blood vessels</a:t>
            </a:r>
          </a:p>
          <a:p>
            <a:r>
              <a:rPr lang="en-CA" dirty="0"/>
              <a:t> can be passed to a fetus </a:t>
            </a:r>
          </a:p>
          <a:p>
            <a:r>
              <a:rPr lang="en-CA" dirty="0"/>
              <a:t>cause death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972" y="192208"/>
            <a:ext cx="2060747" cy="199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630" y="2314295"/>
            <a:ext cx="3366170" cy="1857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5193813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4067" y="4883099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611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Viral</a:t>
            </a:r>
            <a:r>
              <a:rPr lang="en-CA" dirty="0"/>
              <a:t>: </a:t>
            </a:r>
            <a:r>
              <a:rPr lang="en-CA" sz="3100" dirty="0"/>
              <a:t>These infections cannot be treated easily. The best form of treatment is </a:t>
            </a:r>
            <a:r>
              <a:rPr lang="en-CA" sz="3100" b="1" dirty="0"/>
              <a:t>prevention</a:t>
            </a:r>
            <a:r>
              <a:rPr lang="en-CA" sz="3100" dirty="0"/>
              <a:t>. Use a </a:t>
            </a:r>
            <a:r>
              <a:rPr lang="en-CA" sz="3100" b="1" dirty="0"/>
              <a:t>condom</a:t>
            </a:r>
            <a:r>
              <a:rPr lang="en-CA" sz="3100" dirty="0"/>
              <a:t> and get a </a:t>
            </a:r>
            <a:r>
              <a:rPr lang="en-CA" sz="3100" b="1" dirty="0"/>
              <a:t>vaccination</a:t>
            </a:r>
            <a:endParaRPr lang="en-US" sz="31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736"/>
            <a:ext cx="10515600" cy="6103676"/>
          </a:xfrm>
        </p:spPr>
        <p:txBody>
          <a:bodyPr>
            <a:normAutofit/>
          </a:bodyPr>
          <a:lstStyle/>
          <a:p>
            <a:r>
              <a:rPr lang="en-CA" sz="2400" b="1" dirty="0"/>
              <a:t>HIV/ AIDS: </a:t>
            </a:r>
            <a:r>
              <a:rPr lang="en-CA" sz="2400" dirty="0"/>
              <a:t>this virus attacks the immune system so you can’t fight off other diseases like pneumonia and TB. It is eventually </a:t>
            </a:r>
            <a:r>
              <a:rPr lang="en-CA" sz="2400" b="1" dirty="0"/>
              <a:t>fatal</a:t>
            </a:r>
            <a:r>
              <a:rPr lang="en-CA" sz="2400" dirty="0"/>
              <a:t>. The treatment only slows down the process. </a:t>
            </a:r>
            <a:r>
              <a:rPr lang="en-CA" sz="2400" b="1" dirty="0"/>
              <a:t>No cure</a:t>
            </a:r>
          </a:p>
          <a:p>
            <a:r>
              <a:rPr lang="en-CA" sz="2400" b="1" dirty="0"/>
              <a:t>Hepatitis B:</a:t>
            </a:r>
            <a:r>
              <a:rPr lang="en-CA" sz="2400" dirty="0"/>
              <a:t> causes liver failure, jaundice, Cancer.</a:t>
            </a:r>
          </a:p>
          <a:p>
            <a:r>
              <a:rPr lang="en-CA" sz="2400" dirty="0"/>
              <a:t> This one is somewhat treatable. </a:t>
            </a:r>
          </a:p>
          <a:p>
            <a:r>
              <a:rPr lang="en-CA" sz="2400" dirty="0"/>
              <a:t>There is a </a:t>
            </a:r>
            <a:r>
              <a:rPr lang="en-CA" sz="2400" b="1" dirty="0"/>
              <a:t>vaccine</a:t>
            </a:r>
            <a:r>
              <a:rPr lang="en-CA" sz="2400" dirty="0"/>
              <a:t> to protect you against it.</a:t>
            </a:r>
          </a:p>
          <a:p>
            <a:r>
              <a:rPr lang="en-CA" sz="2400" b="1" dirty="0"/>
              <a:t>Herpes: </a:t>
            </a:r>
            <a:r>
              <a:rPr lang="en-CA" sz="2400" dirty="0"/>
              <a:t>a virus that causes </a:t>
            </a:r>
            <a:r>
              <a:rPr lang="en-CA" sz="2400" b="1" dirty="0"/>
              <a:t>cold sores </a:t>
            </a:r>
            <a:r>
              <a:rPr lang="en-CA" sz="2400" dirty="0"/>
              <a:t>in both your mouth and</a:t>
            </a:r>
            <a:r>
              <a:rPr lang="en-CA" sz="2400" b="1" dirty="0"/>
              <a:t> genital </a:t>
            </a:r>
            <a:r>
              <a:rPr lang="en-CA" sz="2400" dirty="0"/>
              <a:t>areas. Meds. treat flare ups which last about a week but the </a:t>
            </a:r>
            <a:r>
              <a:rPr lang="en-CA" sz="2400" b="1" dirty="0"/>
              <a:t>virus never goes away</a:t>
            </a:r>
            <a:r>
              <a:rPr lang="en-CA" sz="2400" dirty="0"/>
              <a:t>. You can experience </a:t>
            </a:r>
            <a:r>
              <a:rPr lang="en-CA" sz="2400" b="1" dirty="0"/>
              <a:t>flair ups </a:t>
            </a:r>
            <a:r>
              <a:rPr lang="en-CA" sz="2400" dirty="0"/>
              <a:t>several times a year.</a:t>
            </a:r>
          </a:p>
          <a:p>
            <a:r>
              <a:rPr lang="en-CA" sz="2400" b="1" dirty="0"/>
              <a:t>Human Papilloma Virus (HPV): </a:t>
            </a:r>
            <a:r>
              <a:rPr lang="en-CA" sz="2400" dirty="0"/>
              <a:t>Causes </a:t>
            </a:r>
            <a:r>
              <a:rPr lang="en-CA" sz="2400" b="1" dirty="0" err="1"/>
              <a:t>gential</a:t>
            </a:r>
            <a:r>
              <a:rPr lang="en-CA" sz="2400" b="1" dirty="0"/>
              <a:t> warts.</a:t>
            </a:r>
            <a:r>
              <a:rPr lang="en-CA" sz="2400" dirty="0"/>
              <a:t> And leads to cancer of the cervix, penis and vagina. Warts can be treated but can return frequently. </a:t>
            </a:r>
          </a:p>
          <a:p>
            <a:r>
              <a:rPr lang="en-CA" sz="2400" dirty="0"/>
              <a:t>There is a </a:t>
            </a:r>
            <a:r>
              <a:rPr lang="en-CA" sz="2400" b="1" dirty="0"/>
              <a:t>vaccine.</a:t>
            </a:r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4367" y="2500890"/>
            <a:ext cx="1948683" cy="1397169"/>
          </a:xfrm>
          <a:prstGeom prst="rect">
            <a:avLst/>
          </a:prstGeom>
        </p:spPr>
      </p:pic>
      <p:sp>
        <p:nvSpPr>
          <p:cNvPr id="5" name="AutoShape 3" descr="Image result for hpv symptom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838" y="5635871"/>
            <a:ext cx="2508580" cy="122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8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Estrogen, progesterone and testosterone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991544" y="1556792"/>
            <a:ext cx="4040188" cy="639762"/>
          </a:xfrm>
        </p:spPr>
        <p:txBody>
          <a:bodyPr/>
          <a:lstStyle/>
          <a:p>
            <a:r>
              <a:rPr lang="en-CA" dirty="0"/>
              <a:t>Female hormones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3200" dirty="0"/>
              <a:t>Estrogen</a:t>
            </a:r>
            <a:endParaRPr lang="en-CA" dirty="0"/>
          </a:p>
          <a:p>
            <a:r>
              <a:rPr lang="en-CA" sz="3200" dirty="0"/>
              <a:t>Progesterone</a:t>
            </a:r>
          </a:p>
          <a:p>
            <a:r>
              <a:rPr lang="en-CA" b="1" dirty="0"/>
              <a:t>1</a:t>
            </a:r>
            <a:r>
              <a:rPr lang="en-CA" b="1" baseline="30000" dirty="0"/>
              <a:t>0 </a:t>
            </a:r>
            <a:r>
              <a:rPr lang="en-CA" b="1" dirty="0"/>
              <a:t>sexual characteristics</a:t>
            </a:r>
            <a:endParaRPr lang="en-CA" b="1" baseline="30000" dirty="0"/>
          </a:p>
          <a:p>
            <a:r>
              <a:rPr lang="en-CA" sz="3600" baseline="30000" dirty="0"/>
              <a:t>Ovaries mature</a:t>
            </a:r>
          </a:p>
          <a:p>
            <a:r>
              <a:rPr lang="en-CA" sz="3600" baseline="30000" dirty="0"/>
              <a:t>Menstrual cycle begins</a:t>
            </a:r>
          </a:p>
          <a:p>
            <a:r>
              <a:rPr lang="en-CA" b="1" dirty="0"/>
              <a:t>2</a:t>
            </a:r>
            <a:r>
              <a:rPr lang="en-CA" b="1" baseline="30000" dirty="0"/>
              <a:t>0 </a:t>
            </a:r>
            <a:r>
              <a:rPr lang="en-CA" b="1" dirty="0"/>
              <a:t>sexual characteristics</a:t>
            </a:r>
            <a:endParaRPr lang="en-CA" b="1" baseline="30000" dirty="0"/>
          </a:p>
          <a:p>
            <a:r>
              <a:rPr lang="en-CA" sz="3000" dirty="0"/>
              <a:t>Breasts, hips, pubic hair, psychological changes.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/>
              <a:t>Male hormones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sz="3200" dirty="0"/>
              <a:t>Testosterone</a:t>
            </a:r>
          </a:p>
          <a:p>
            <a:r>
              <a:rPr lang="en-CA" b="1" dirty="0"/>
              <a:t>1</a:t>
            </a:r>
            <a:r>
              <a:rPr lang="en-CA" b="1" baseline="30000" dirty="0"/>
              <a:t>0 </a:t>
            </a:r>
            <a:r>
              <a:rPr lang="en-CA" b="1" dirty="0"/>
              <a:t>sexual characteristics</a:t>
            </a:r>
          </a:p>
          <a:p>
            <a:r>
              <a:rPr lang="en-CA" sz="3600" baseline="30000" dirty="0"/>
              <a:t>Testicles mature</a:t>
            </a:r>
          </a:p>
          <a:p>
            <a:r>
              <a:rPr lang="en-CA" sz="3600" baseline="30000" dirty="0"/>
              <a:t>Sperm production begins</a:t>
            </a:r>
            <a:endParaRPr lang="en-CA" sz="3200" dirty="0"/>
          </a:p>
          <a:p>
            <a:r>
              <a:rPr lang="en-CA" b="1" dirty="0"/>
              <a:t>2</a:t>
            </a:r>
            <a:r>
              <a:rPr lang="en-CA" b="1" baseline="30000" dirty="0"/>
              <a:t>0 </a:t>
            </a:r>
            <a:r>
              <a:rPr lang="en-CA" b="1" dirty="0"/>
              <a:t>sexual characteristics</a:t>
            </a:r>
            <a:endParaRPr lang="en-CA" b="1" baseline="30000" dirty="0"/>
          </a:p>
          <a:p>
            <a:r>
              <a:rPr lang="en-CA" sz="3200" dirty="0"/>
              <a:t>Facial hair, deep voice, bone density and muscle growth, pubic hair, psychological changes.</a:t>
            </a:r>
          </a:p>
        </p:txBody>
      </p:sp>
    </p:spTree>
    <p:extLst>
      <p:ext uri="{BB962C8B-B14F-4D97-AF65-F5344CB8AC3E}">
        <p14:creationId xmlns:p14="http://schemas.microsoft.com/office/powerpoint/2010/main" val="420501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0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Parasites: </a:t>
            </a:r>
            <a:r>
              <a:rPr lang="en-CA" sz="2800" dirty="0"/>
              <a:t>the best way to treat these is </a:t>
            </a:r>
            <a:r>
              <a:rPr lang="en-CA" sz="2800" b="1" dirty="0"/>
              <a:t>prevention</a:t>
            </a:r>
            <a:r>
              <a:rPr lang="en-CA" sz="2800" dirty="0"/>
              <a:t>. Use </a:t>
            </a:r>
            <a:r>
              <a:rPr lang="en-CA" sz="2800" b="1" dirty="0"/>
              <a:t>condoms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64" y="1857897"/>
            <a:ext cx="10515600" cy="5605101"/>
          </a:xfrm>
        </p:spPr>
        <p:txBody>
          <a:bodyPr/>
          <a:lstStyle/>
          <a:p>
            <a:r>
              <a:rPr lang="en-CA" b="1" dirty="0"/>
              <a:t>Pubic lice and scabies: </a:t>
            </a:r>
            <a:r>
              <a:rPr lang="en-CA" dirty="0"/>
              <a:t>these are tiny mites( like little spiders)</a:t>
            </a:r>
          </a:p>
          <a:p>
            <a:pPr lvl="1"/>
            <a:r>
              <a:rPr lang="en-CA" dirty="0"/>
              <a:t>Pubic lice live in the follicle of your pubic hair</a:t>
            </a:r>
          </a:p>
          <a:p>
            <a:pPr lvl="1"/>
            <a:r>
              <a:rPr lang="en-CA" dirty="0"/>
              <a:t>Scabies lives under the skin</a:t>
            </a:r>
          </a:p>
          <a:p>
            <a:pPr lvl="1"/>
            <a:r>
              <a:rPr lang="en-CA" dirty="0"/>
              <a:t>Both cause rashes and itching</a:t>
            </a:r>
          </a:p>
          <a:p>
            <a:pPr lvl="1"/>
            <a:r>
              <a:rPr lang="en-CA" dirty="0"/>
              <a:t>Both are treatable with shampoos containing anti-parasitic medications. </a:t>
            </a:r>
          </a:p>
          <a:p>
            <a:pPr marL="0" indent="0">
              <a:buNone/>
            </a:pPr>
            <a:endParaRPr lang="en-CA" b="1" dirty="0"/>
          </a:p>
          <a:p>
            <a:r>
              <a:rPr lang="en-CA" b="1" dirty="0"/>
              <a:t>Trichomonas vaginitis: </a:t>
            </a:r>
          </a:p>
          <a:p>
            <a:r>
              <a:rPr lang="en-CA" sz="2400" dirty="0"/>
              <a:t>a protozoa that causes a greenish discharge from the vulva. </a:t>
            </a:r>
          </a:p>
          <a:p>
            <a:r>
              <a:rPr lang="en-CA" sz="2400" b="1" dirty="0"/>
              <a:t>Treatable</a:t>
            </a:r>
            <a:r>
              <a:rPr lang="en-CA" sz="2400" dirty="0"/>
              <a:t> with medication. Can be spread without sexual contact</a:t>
            </a:r>
          </a:p>
          <a:p>
            <a:endParaRPr lang="en-CA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524" y="1263597"/>
            <a:ext cx="1848596" cy="1860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142" y="2274839"/>
            <a:ext cx="2178350" cy="1205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2" y="3850134"/>
            <a:ext cx="2178350" cy="1082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524" y="3291010"/>
            <a:ext cx="2156058" cy="18690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8142" y="3933263"/>
            <a:ext cx="2178349" cy="10720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836" y="5237825"/>
            <a:ext cx="2178350" cy="144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Fungal infections. The best treatment is </a:t>
            </a:r>
            <a:r>
              <a:rPr lang="en-CA" b="1" dirty="0"/>
              <a:t>prevention</a:t>
            </a:r>
            <a:r>
              <a:rPr lang="en-CA" dirty="0"/>
              <a:t>. Use </a:t>
            </a:r>
            <a:r>
              <a:rPr lang="en-CA" b="1" dirty="0"/>
              <a:t>condoms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Yeast infection:</a:t>
            </a:r>
            <a:r>
              <a:rPr lang="en-CA" dirty="0"/>
              <a:t> causes a white vaginal discharge. Lots of itching and discomfort.</a:t>
            </a:r>
          </a:p>
          <a:p>
            <a:r>
              <a:rPr lang="en-CA" dirty="0"/>
              <a:t>Treatable with medication and topical cream </a:t>
            </a:r>
          </a:p>
          <a:p>
            <a:r>
              <a:rPr lang="en-CA" dirty="0"/>
              <a:t>Not always transmitted with sexual contact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38" y="4103201"/>
            <a:ext cx="3738842" cy="257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1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Take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/>
              <a:t>Contraceptive </a:t>
            </a:r>
            <a:r>
              <a:rPr lang="en-CA" dirty="0"/>
              <a:t>methods: stop you from getting pregnant, you may use many different methods in your lifetime.</a:t>
            </a:r>
          </a:p>
          <a:p>
            <a:r>
              <a:rPr lang="en-CA" b="1" dirty="0"/>
              <a:t>Condoms: </a:t>
            </a:r>
            <a:r>
              <a:rPr lang="en-CA" dirty="0"/>
              <a:t>Help </a:t>
            </a:r>
            <a:r>
              <a:rPr lang="en-CA" b="1" dirty="0"/>
              <a:t>Prevent STBBI. </a:t>
            </a:r>
            <a:r>
              <a:rPr lang="en-CA" dirty="0"/>
              <a:t>Be </a:t>
            </a:r>
            <a:r>
              <a:rPr lang="en-CA" b="1" dirty="0"/>
              <a:t>safer</a:t>
            </a:r>
            <a:r>
              <a:rPr lang="en-CA" dirty="0"/>
              <a:t> use both.</a:t>
            </a:r>
          </a:p>
          <a:p>
            <a:r>
              <a:rPr lang="en-CA" b="1" dirty="0"/>
              <a:t>Vaccinations: Prevent diseases. Get them!!</a:t>
            </a:r>
          </a:p>
          <a:p>
            <a:r>
              <a:rPr lang="en-CA" dirty="0"/>
              <a:t>It’s very important to be in a </a:t>
            </a:r>
            <a:r>
              <a:rPr lang="en-CA" b="1" dirty="0"/>
              <a:t>trusting relationship </a:t>
            </a:r>
            <a:r>
              <a:rPr lang="en-CA" dirty="0"/>
              <a:t>if you want to get pregnant.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10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Menstrual cycle</a:t>
            </a:r>
          </a:p>
        </p:txBody>
      </p:sp>
      <p:pic>
        <p:nvPicPr>
          <p:cNvPr id="11" name="Content Placeholder 10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664" y="1772817"/>
            <a:ext cx="5832648" cy="3649917"/>
          </a:xfrm>
        </p:spPr>
      </p:pic>
    </p:spTree>
    <p:extLst>
      <p:ext uri="{BB962C8B-B14F-4D97-AF65-F5344CB8AC3E}">
        <p14:creationId xmlns:p14="http://schemas.microsoft.com/office/powerpoint/2010/main" val="115133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Hormone switches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Pituitary senses the falling progesterone and estrogen in the blood and switches on LH and FSH</a:t>
            </a:r>
          </a:p>
          <a:p>
            <a:r>
              <a:rPr lang="en-CA" dirty="0"/>
              <a:t>FSH tell the ovaries to produce Estrogen</a:t>
            </a:r>
          </a:p>
          <a:p>
            <a:r>
              <a:rPr lang="en-CA" dirty="0"/>
              <a:t>The follicle ripens with the egg </a:t>
            </a:r>
          </a:p>
          <a:p>
            <a:r>
              <a:rPr lang="en-CA" dirty="0"/>
              <a:t>LH,  FSH, Estrogen peak.... Ovulation occurs</a:t>
            </a:r>
          </a:p>
          <a:p>
            <a:r>
              <a:rPr lang="en-CA" dirty="0"/>
              <a:t>Follicle becomes a </a:t>
            </a:r>
            <a:r>
              <a:rPr lang="en-CA" i="1" dirty="0"/>
              <a:t>corpus luteum </a:t>
            </a:r>
            <a:r>
              <a:rPr lang="en-CA" dirty="0"/>
              <a:t>and makes progesterone.</a:t>
            </a:r>
          </a:p>
          <a:p>
            <a:r>
              <a:rPr lang="en-CA" dirty="0"/>
              <a:t>Progesterone peaks corpus luteum shrivels, progesterone levels fall and we start all over again.</a:t>
            </a:r>
          </a:p>
        </p:txBody>
      </p:sp>
    </p:spTree>
    <p:extLst>
      <p:ext uri="{BB962C8B-B14F-4D97-AF65-F5344CB8AC3E}">
        <p14:creationId xmlns:p14="http://schemas.microsoft.com/office/powerpoint/2010/main" val="22317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Content Placeholder 5" descr="ovulat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" y="247426"/>
            <a:ext cx="11338560" cy="6301768"/>
          </a:xfrm>
        </p:spPr>
      </p:pic>
    </p:spTree>
    <p:extLst>
      <p:ext uri="{BB962C8B-B14F-4D97-AF65-F5344CB8AC3E}">
        <p14:creationId xmlns:p14="http://schemas.microsoft.com/office/powerpoint/2010/main" val="3926671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Timing is everything.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egg ovulates and lives for about 24 hours.</a:t>
            </a:r>
          </a:p>
          <a:p>
            <a:r>
              <a:rPr lang="en-CA" dirty="0"/>
              <a:t>Once ejaculated the sperm lives for 3 -5 days.</a:t>
            </a:r>
          </a:p>
          <a:p>
            <a:r>
              <a:rPr lang="en-CA" dirty="0"/>
              <a:t>For fertilization to occur there is a window of opportunity </a:t>
            </a:r>
          </a:p>
          <a:p>
            <a:r>
              <a:rPr lang="en-CA" dirty="0"/>
              <a:t>4 days before ovulation and one day after ovulation.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5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73680"/>
          </a:xfrm>
        </p:spPr>
        <p:txBody>
          <a:bodyPr>
            <a:normAutofit/>
          </a:bodyPr>
          <a:lstStyle/>
          <a:p>
            <a:r>
              <a:rPr lang="en-CA" dirty="0"/>
              <a:t>Fertilization: once the egg and sperm nuclei fuse. The egg changes chemically and no other sperm can get 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81" y="2538805"/>
            <a:ext cx="5642386" cy="3944112"/>
          </a:xfrm>
        </p:spPr>
      </p:pic>
    </p:spTree>
    <p:extLst>
      <p:ext uri="{BB962C8B-B14F-4D97-AF65-F5344CB8AC3E}">
        <p14:creationId xmlns:p14="http://schemas.microsoft.com/office/powerpoint/2010/main" val="21574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2340</Words>
  <Application>Microsoft Office PowerPoint</Application>
  <PresentationFormat>Widescreen</PresentationFormat>
  <Paragraphs>336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Fertilization and reproduction</vt:lpstr>
      <vt:lpstr>Meiosis is the opposite of fertilization</vt:lpstr>
      <vt:lpstr>Hormone cycle and ovulation</vt:lpstr>
      <vt:lpstr>Estrogen, progesterone and testosterone</vt:lpstr>
      <vt:lpstr>Menstrual cycle</vt:lpstr>
      <vt:lpstr>Hormone switches</vt:lpstr>
      <vt:lpstr>PowerPoint Presentation</vt:lpstr>
      <vt:lpstr>Timing is everything.</vt:lpstr>
      <vt:lpstr>Fertilization: once the egg and sperm nuclei fuse. The egg changes chemically and no other sperm can get in</vt:lpstr>
      <vt:lpstr>Stages of pregnancy</vt:lpstr>
      <vt:lpstr>Attachment</vt:lpstr>
      <vt:lpstr>Development</vt:lpstr>
      <vt:lpstr>At 8 weeks</vt:lpstr>
      <vt:lpstr>12 weeks</vt:lpstr>
      <vt:lpstr>16 weeks</vt:lpstr>
      <vt:lpstr>At 20 weeks</vt:lpstr>
      <vt:lpstr>At 24 weeks</vt:lpstr>
      <vt:lpstr>At 28weeks</vt:lpstr>
      <vt:lpstr>36 weeks</vt:lpstr>
      <vt:lpstr>40 weeks</vt:lpstr>
      <vt:lpstr>The development continues… </vt:lpstr>
      <vt:lpstr>Early childhood 2-6 years</vt:lpstr>
      <vt:lpstr>Childhood ages 6-10</vt:lpstr>
      <vt:lpstr>Adolescence 10- 18</vt:lpstr>
      <vt:lpstr>Adulthood 18-70</vt:lpstr>
      <vt:lpstr>Old age 70 -………..</vt:lpstr>
      <vt:lpstr> Match the life stage to each picture </vt:lpstr>
      <vt:lpstr>Contraception      how to protect yourself from infections     how to choose when to get pregnant or avoid it completely</vt:lpstr>
      <vt:lpstr>Hormonal methods</vt:lpstr>
      <vt:lpstr>PowerPoint Presentation</vt:lpstr>
      <vt:lpstr>Contraceptive patch or ring</vt:lpstr>
      <vt:lpstr>Morning after pill</vt:lpstr>
      <vt:lpstr>Barrier methods Male and Female condoms</vt:lpstr>
      <vt:lpstr>Cervical cap or diaphragm </vt:lpstr>
      <vt:lpstr>Toxic methods </vt:lpstr>
      <vt:lpstr>Permanent methods</vt:lpstr>
      <vt:lpstr>STBBI’s sexually transmitted and blood born Infections</vt:lpstr>
      <vt:lpstr>Bacterial: The best way to treat STBBI’s is prevention…..Use condoms </vt:lpstr>
      <vt:lpstr>Viral: These infections cannot be treated easily. The best form of treatment is prevention. Use a condom and get a vaccination</vt:lpstr>
      <vt:lpstr>Parasites: the best way to treat these is prevention. Use condoms</vt:lpstr>
      <vt:lpstr>Fungal infections. The best treatment is prevention. Use condoms</vt:lpstr>
      <vt:lpstr>Take away</vt:lpstr>
    </vt:vector>
  </TitlesOfParts>
  <Company>Riverside School Board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Fertilization and reproduction</dc:title>
  <dc:creator>Annette Sveistrup-Languay</dc:creator>
  <cp:lastModifiedBy>Anna Katherine Walsh</cp:lastModifiedBy>
  <cp:revision>85</cp:revision>
  <dcterms:created xsi:type="dcterms:W3CDTF">2019-11-08T19:35:12Z</dcterms:created>
  <dcterms:modified xsi:type="dcterms:W3CDTF">2020-11-26T22:07:16Z</dcterms:modified>
</cp:coreProperties>
</file>