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E52-7EE2-422E-B170-294A24065FCD}" type="datetimeFigureOut">
              <a:rPr lang="en-CA" smtClean="0"/>
              <a:t>18/09/2013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5863-8CC5-49B9-A045-69CA848634C7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E52-7EE2-422E-B170-294A24065FCD}" type="datetimeFigureOut">
              <a:rPr lang="en-CA" smtClean="0"/>
              <a:t>18/09/2013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5863-8CC5-49B9-A045-69CA848634C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E52-7EE2-422E-B170-294A24065FCD}" type="datetimeFigureOut">
              <a:rPr lang="en-CA" smtClean="0"/>
              <a:t>18/09/2013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5863-8CC5-49B9-A045-69CA848634C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E52-7EE2-422E-B170-294A24065FCD}" type="datetimeFigureOut">
              <a:rPr lang="en-CA" smtClean="0"/>
              <a:t>18/09/2013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5863-8CC5-49B9-A045-69CA848634C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E52-7EE2-422E-B170-294A24065FCD}" type="datetimeFigureOut">
              <a:rPr lang="en-CA" smtClean="0"/>
              <a:t>18/09/2013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5863-8CC5-49B9-A045-69CA848634C7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E52-7EE2-422E-B170-294A24065FCD}" type="datetimeFigureOut">
              <a:rPr lang="en-CA" smtClean="0"/>
              <a:t>18/09/2013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5863-8CC5-49B9-A045-69CA848634C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E52-7EE2-422E-B170-294A24065FCD}" type="datetimeFigureOut">
              <a:rPr lang="en-CA" smtClean="0"/>
              <a:t>18/09/2013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5863-8CC5-49B9-A045-69CA848634C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E52-7EE2-422E-B170-294A24065FCD}" type="datetimeFigureOut">
              <a:rPr lang="en-CA" smtClean="0"/>
              <a:t>18/09/2013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5863-8CC5-49B9-A045-69CA848634C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E52-7EE2-422E-B170-294A24065FCD}" type="datetimeFigureOut">
              <a:rPr lang="en-CA" smtClean="0"/>
              <a:t>18/09/2013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5863-8CC5-49B9-A045-69CA848634C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E52-7EE2-422E-B170-294A24065FCD}" type="datetimeFigureOut">
              <a:rPr lang="en-CA" smtClean="0"/>
              <a:t>18/09/2013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5863-8CC5-49B9-A045-69CA848634C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E52-7EE2-422E-B170-294A24065FCD}" type="datetimeFigureOut">
              <a:rPr lang="en-CA" smtClean="0"/>
              <a:t>18/09/2013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055863-8CC5-49B9-A045-69CA848634C7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BDBE52-7EE2-422E-B170-294A24065FCD}" type="datetimeFigureOut">
              <a:rPr lang="en-CA" smtClean="0"/>
              <a:t>18/09/2013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055863-8CC5-49B9-A045-69CA848634C7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en-CA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itchFamily="82" charset="0"/>
              </a:rPr>
              <a:t>Technical objects</a:t>
            </a:r>
            <a:endParaRPr lang="en-CA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 Std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latin typeface="+mj-lt"/>
                <a:cs typeface="Arial" pitchFamily="34" charset="0"/>
              </a:rPr>
              <a:t>Technical objects are made from materials.</a:t>
            </a:r>
          </a:p>
          <a:p>
            <a:r>
              <a:rPr lang="en-CA" dirty="0" smtClean="0">
                <a:latin typeface="+mj-lt"/>
                <a:cs typeface="Arial" pitchFamily="34" charset="0"/>
              </a:rPr>
              <a:t>Materials can be divided into three categories.</a:t>
            </a:r>
            <a:endParaRPr lang="en-CA" dirty="0">
              <a:latin typeface="+mj-lt"/>
              <a:cs typeface="Arial" pitchFamily="34" charset="0"/>
            </a:endParaRPr>
          </a:p>
          <a:p>
            <a:pPr lvl="1"/>
            <a:r>
              <a:rPr lang="en-CA" dirty="0" smtClean="0">
                <a:latin typeface="+mj-lt"/>
                <a:cs typeface="Arial" pitchFamily="34" charset="0"/>
              </a:rPr>
              <a:t>Raw Materials</a:t>
            </a:r>
          </a:p>
          <a:p>
            <a:pPr lvl="1"/>
            <a:r>
              <a:rPr lang="en-CA" dirty="0" smtClean="0">
                <a:latin typeface="+mj-lt"/>
                <a:cs typeface="Arial" pitchFamily="34" charset="0"/>
              </a:rPr>
              <a:t>Materials </a:t>
            </a:r>
          </a:p>
          <a:p>
            <a:pPr lvl="1"/>
            <a:r>
              <a:rPr lang="en-CA" dirty="0" smtClean="0">
                <a:latin typeface="+mj-lt"/>
                <a:cs typeface="Arial" pitchFamily="34" charset="0"/>
              </a:rPr>
              <a:t>Equipment</a:t>
            </a:r>
            <a:endParaRPr lang="en-CA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4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CA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itchFamily="82" charset="0"/>
              </a:rPr>
              <a:t>Mechanical Constraints</a:t>
            </a:r>
            <a:endParaRPr lang="en-CA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 Std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075240" cy="4434840"/>
          </a:xfrm>
        </p:spPr>
        <p:txBody>
          <a:bodyPr/>
          <a:lstStyle/>
          <a:p>
            <a:r>
              <a:rPr lang="en-CA" b="1" u="sng" dirty="0" smtClean="0">
                <a:latin typeface="+mj-lt"/>
                <a:cs typeface="Arial" pitchFamily="34" charset="0"/>
              </a:rPr>
              <a:t>5. Shearing: </a:t>
            </a:r>
            <a:r>
              <a:rPr lang="en-CA" dirty="0" smtClean="0">
                <a:latin typeface="+mj-lt"/>
                <a:cs typeface="Arial" pitchFamily="34" charset="0"/>
              </a:rPr>
              <a:t>a force that cuts or tears.</a:t>
            </a:r>
            <a:endParaRPr lang="en-CA" b="1" u="sng" dirty="0">
              <a:latin typeface="+mj-lt"/>
              <a:cs typeface="Arial" pitchFamily="34" charset="0"/>
            </a:endParaRPr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78411"/>
            <a:ext cx="3783696" cy="2781578"/>
          </a:xfrm>
        </p:spPr>
      </p:pic>
      <p:sp>
        <p:nvSpPr>
          <p:cNvPr id="8" name="Rectangle 7"/>
          <p:cNvSpPr/>
          <p:nvPr/>
        </p:nvSpPr>
        <p:spPr>
          <a:xfrm>
            <a:off x="971600" y="3523320"/>
            <a:ext cx="3402632" cy="24259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ight Arrow 6"/>
          <p:cNvSpPr/>
          <p:nvPr/>
        </p:nvSpPr>
        <p:spPr>
          <a:xfrm>
            <a:off x="1331640" y="4221088"/>
            <a:ext cx="1341276" cy="93610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ight Arrow 16"/>
          <p:cNvSpPr/>
          <p:nvPr/>
        </p:nvSpPr>
        <p:spPr>
          <a:xfrm rot="10800000">
            <a:off x="2699793" y="4221088"/>
            <a:ext cx="1341276" cy="93610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1331640" y="4689140"/>
            <a:ext cx="1341276" cy="540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31640" y="4665600"/>
            <a:ext cx="13412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726668" y="4136400"/>
            <a:ext cx="1341276" cy="540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0" name="Straight Connector 19"/>
          <p:cNvCxnSpPr/>
          <p:nvPr/>
        </p:nvCxnSpPr>
        <p:spPr>
          <a:xfrm>
            <a:off x="2699792" y="4669200"/>
            <a:ext cx="13412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67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7" grpId="0" animBg="1"/>
      <p:bldP spid="12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en-CA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itchFamily="82" charset="0"/>
              </a:rPr>
              <a:t>Deformations</a:t>
            </a:r>
            <a:endParaRPr lang="en-CA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 Std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517856"/>
          </a:xfrm>
        </p:spPr>
        <p:txBody>
          <a:bodyPr/>
          <a:lstStyle/>
          <a:p>
            <a:r>
              <a:rPr lang="en-CA" dirty="0" smtClean="0">
                <a:latin typeface="+mj-lt"/>
                <a:cs typeface="Arial" pitchFamily="34" charset="0"/>
              </a:rPr>
              <a:t>Constraints result in deformations</a:t>
            </a:r>
          </a:p>
          <a:p>
            <a:r>
              <a:rPr lang="en-CA" dirty="0" smtClean="0">
                <a:latin typeface="+mj-lt"/>
                <a:cs typeface="Arial" pitchFamily="34" charset="0"/>
              </a:rPr>
              <a:t>There are three types:</a:t>
            </a:r>
          </a:p>
          <a:p>
            <a:pPr lvl="1"/>
            <a:r>
              <a:rPr lang="en-CA" b="1" u="sng" dirty="0" smtClean="0">
                <a:latin typeface="+mj-lt"/>
                <a:cs typeface="Arial" pitchFamily="34" charset="0"/>
              </a:rPr>
              <a:t>Elastic:</a:t>
            </a:r>
            <a:r>
              <a:rPr lang="en-CA" dirty="0" smtClean="0">
                <a:latin typeface="+mj-lt"/>
                <a:cs typeface="Arial" pitchFamily="34" charset="0"/>
              </a:rPr>
              <a:t> a temporary change, the object returns to its original form</a:t>
            </a:r>
          </a:p>
          <a:p>
            <a:pPr lvl="1"/>
            <a:r>
              <a:rPr lang="en-CA" b="1" u="sng" dirty="0" smtClean="0">
                <a:latin typeface="+mj-lt"/>
                <a:cs typeface="Arial" pitchFamily="34" charset="0"/>
              </a:rPr>
              <a:t>Plastic:</a:t>
            </a:r>
            <a:r>
              <a:rPr lang="en-CA" dirty="0" smtClean="0">
                <a:latin typeface="+mj-lt"/>
                <a:cs typeface="Arial" pitchFamily="34" charset="0"/>
              </a:rPr>
              <a:t> a permanent change, the object keeps its new shape</a:t>
            </a:r>
          </a:p>
          <a:p>
            <a:pPr lvl="1"/>
            <a:r>
              <a:rPr lang="en-CA" b="1" u="sng" dirty="0" smtClean="0">
                <a:latin typeface="+mj-lt"/>
                <a:cs typeface="Arial" pitchFamily="34" charset="0"/>
              </a:rPr>
              <a:t>Fracture:</a:t>
            </a:r>
            <a:r>
              <a:rPr lang="en-CA" dirty="0" smtClean="0">
                <a:latin typeface="+mj-lt"/>
                <a:cs typeface="Arial" pitchFamily="34" charset="0"/>
              </a:rPr>
              <a:t> a permanent change, the object breaks</a:t>
            </a:r>
            <a:endParaRPr lang="en-CA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5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en-CA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itchFamily="82" charset="0"/>
              </a:rPr>
              <a:t>Mechanical Properties</a:t>
            </a:r>
            <a:endParaRPr lang="en-CA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 Std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+mj-lt"/>
                <a:cs typeface="Arial" pitchFamily="34" charset="0"/>
              </a:rPr>
              <a:t>Different materials react in different ways to constraints.</a:t>
            </a:r>
          </a:p>
          <a:p>
            <a:r>
              <a:rPr lang="en-CA" dirty="0" smtClean="0">
                <a:latin typeface="+mj-lt"/>
                <a:cs typeface="Arial" pitchFamily="34" charset="0"/>
              </a:rPr>
              <a:t>For example, a stick of chalk will break easier than a stick of wood.</a:t>
            </a:r>
          </a:p>
          <a:p>
            <a:r>
              <a:rPr lang="en-CA" b="1" u="sng" dirty="0" smtClean="0">
                <a:latin typeface="+mj-lt"/>
                <a:cs typeface="Arial" pitchFamily="34" charset="0"/>
              </a:rPr>
              <a:t>Mechanical Properties:</a:t>
            </a:r>
            <a:r>
              <a:rPr lang="en-CA" dirty="0" smtClean="0">
                <a:latin typeface="+mj-lt"/>
                <a:cs typeface="Arial" pitchFamily="34" charset="0"/>
              </a:rPr>
              <a:t> determine how a material reacts to a constraint.</a:t>
            </a:r>
          </a:p>
          <a:p>
            <a:r>
              <a:rPr lang="en-CA" dirty="0" smtClean="0">
                <a:latin typeface="+mj-lt"/>
                <a:cs typeface="Arial" pitchFamily="34" charset="0"/>
              </a:rPr>
              <a:t>There are seven properties.</a:t>
            </a:r>
            <a:endParaRPr lang="en-CA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7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/>
          <a:lstStyle/>
          <a:p>
            <a:pPr algn="ctr"/>
            <a:r>
              <a:rPr lang="en-CA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itchFamily="82" charset="0"/>
              </a:rPr>
              <a:t>Mechanical Properties</a:t>
            </a:r>
            <a:endParaRPr lang="en-CA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 Std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b="1" u="sng" dirty="0" smtClean="0">
                <a:latin typeface="+mj-lt"/>
                <a:cs typeface="Arial" pitchFamily="34" charset="0"/>
              </a:rPr>
              <a:t>1. Hardness:</a:t>
            </a:r>
            <a:r>
              <a:rPr lang="en-CA" dirty="0" smtClean="0">
                <a:latin typeface="+mj-lt"/>
                <a:cs typeface="Arial" pitchFamily="34" charset="0"/>
              </a:rPr>
              <a:t> a material’s ability to resist denting or scratching.</a:t>
            </a:r>
          </a:p>
          <a:p>
            <a:endParaRPr lang="en-CA" dirty="0" smtClean="0">
              <a:latin typeface="+mj-lt"/>
              <a:cs typeface="Arial" pitchFamily="34" charset="0"/>
            </a:endParaRPr>
          </a:p>
          <a:p>
            <a:r>
              <a:rPr lang="en-CA" dirty="0" smtClean="0">
                <a:latin typeface="+mj-lt"/>
                <a:cs typeface="Arial" pitchFamily="34" charset="0"/>
              </a:rPr>
              <a:t>Ex: A diamond has high hardness, it does not scratch or dent.</a:t>
            </a:r>
            <a:endParaRPr lang="en-CA" dirty="0">
              <a:latin typeface="+mj-lt"/>
              <a:cs typeface="Arial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2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85966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itchFamily="82" charset="0"/>
              </a:rPr>
              <a:t>Mechanical Properties</a:t>
            </a:r>
            <a:endParaRPr lang="en-CA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 Std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b="1" u="sng" dirty="0" smtClean="0">
                <a:latin typeface="+mj-lt"/>
                <a:cs typeface="Arial" pitchFamily="34" charset="0"/>
              </a:rPr>
              <a:t>2. Elasticity:</a:t>
            </a:r>
            <a:r>
              <a:rPr lang="en-CA" dirty="0" smtClean="0">
                <a:latin typeface="+mj-lt"/>
                <a:cs typeface="Arial" pitchFamily="34" charset="0"/>
              </a:rPr>
              <a:t> a material’s ability to return to its original shape.</a:t>
            </a:r>
          </a:p>
          <a:p>
            <a:pPr marL="0" indent="0">
              <a:buNone/>
            </a:pPr>
            <a:endParaRPr lang="en-CA" dirty="0" smtClean="0">
              <a:latin typeface="+mj-lt"/>
              <a:cs typeface="Arial" pitchFamily="34" charset="0"/>
            </a:endParaRPr>
          </a:p>
          <a:p>
            <a:r>
              <a:rPr lang="en-CA" dirty="0" smtClean="0">
                <a:latin typeface="+mj-lt"/>
                <a:cs typeface="Arial" pitchFamily="34" charset="0"/>
              </a:rPr>
              <a:t>Ex: Slinky has high elasticity.</a:t>
            </a:r>
            <a:endParaRPr lang="en-CA" dirty="0">
              <a:latin typeface="+mj-lt"/>
              <a:cs typeface="Arial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0808"/>
            <a:ext cx="4038600" cy="3186298"/>
          </a:xfrm>
        </p:spPr>
      </p:pic>
    </p:spTree>
    <p:extLst>
      <p:ext uri="{BB962C8B-B14F-4D97-AF65-F5344CB8AC3E}">
        <p14:creationId xmlns:p14="http://schemas.microsoft.com/office/powerpoint/2010/main" val="12367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en-CA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itchFamily="82" charset="0"/>
              </a:rPr>
              <a:t>Mechanical Properties</a:t>
            </a:r>
            <a:endParaRPr lang="en-CA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 Std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b="1" u="sng" dirty="0" smtClean="0">
                <a:cs typeface="Arial" pitchFamily="34" charset="0"/>
              </a:rPr>
              <a:t>3. Resilience:</a:t>
            </a:r>
            <a:r>
              <a:rPr lang="en-CA" dirty="0" smtClean="0">
                <a:cs typeface="Arial" pitchFamily="34" charset="0"/>
              </a:rPr>
              <a:t> a material’s ability to resist shocks.</a:t>
            </a:r>
          </a:p>
          <a:p>
            <a:endParaRPr lang="en-CA" dirty="0" smtClean="0">
              <a:cs typeface="Arial" pitchFamily="34" charset="0"/>
            </a:endParaRPr>
          </a:p>
          <a:p>
            <a:r>
              <a:rPr lang="en-CA" dirty="0" smtClean="0">
                <a:cs typeface="Arial" pitchFamily="34" charset="0"/>
              </a:rPr>
              <a:t>Ex: a rubber case helps an </a:t>
            </a:r>
            <a:r>
              <a:rPr lang="en-CA" dirty="0" err="1">
                <a:cs typeface="Arial" pitchFamily="34" charset="0"/>
              </a:rPr>
              <a:t>I</a:t>
            </a:r>
            <a:r>
              <a:rPr lang="en-CA" dirty="0" err="1" smtClean="0">
                <a:cs typeface="Arial" pitchFamily="34" charset="0"/>
              </a:rPr>
              <a:t>pod</a:t>
            </a:r>
            <a:r>
              <a:rPr lang="en-CA" dirty="0" smtClean="0">
                <a:cs typeface="Arial" pitchFamily="34" charset="0"/>
              </a:rPr>
              <a:t> resist shocks.</a:t>
            </a:r>
            <a:endParaRPr lang="en-CA" dirty="0">
              <a:cs typeface="Arial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7"/>
            <a:ext cx="4038600" cy="4313224"/>
          </a:xfrm>
        </p:spPr>
      </p:pic>
    </p:spTree>
    <p:extLst>
      <p:ext uri="{BB962C8B-B14F-4D97-AF65-F5344CB8AC3E}">
        <p14:creationId xmlns:p14="http://schemas.microsoft.com/office/powerpoint/2010/main" val="228018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en-CA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itchFamily="82" charset="0"/>
              </a:rPr>
              <a:t>Mechanical Properties</a:t>
            </a:r>
            <a:endParaRPr lang="en-CA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 Std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1844824"/>
            <a:ext cx="4038600" cy="4434840"/>
          </a:xfrm>
        </p:spPr>
        <p:txBody>
          <a:bodyPr/>
          <a:lstStyle/>
          <a:p>
            <a:r>
              <a:rPr lang="en-CA" b="1" u="sng" dirty="0" smtClean="0">
                <a:cs typeface="Arial" pitchFamily="34" charset="0"/>
              </a:rPr>
              <a:t>4. Ductility:</a:t>
            </a:r>
            <a:r>
              <a:rPr lang="en-CA" dirty="0" smtClean="0">
                <a:cs typeface="Arial" pitchFamily="34" charset="0"/>
              </a:rPr>
              <a:t> a material’s ability to </a:t>
            </a:r>
            <a:r>
              <a:rPr lang="en-CA" dirty="0" smtClean="0">
                <a:cs typeface="Arial" pitchFamily="34" charset="0"/>
              </a:rPr>
              <a:t>stretch and take a new shape.</a:t>
            </a:r>
            <a:endParaRPr lang="en-CA" dirty="0" smtClean="0">
              <a:cs typeface="Arial" pitchFamily="34" charset="0"/>
            </a:endParaRPr>
          </a:p>
          <a:p>
            <a:pPr marL="0" indent="0">
              <a:buNone/>
            </a:pPr>
            <a:endParaRPr lang="en-CA" dirty="0" smtClean="0">
              <a:cs typeface="Arial" pitchFamily="34" charset="0"/>
            </a:endParaRPr>
          </a:p>
          <a:p>
            <a:r>
              <a:rPr lang="en-CA" dirty="0" smtClean="0">
                <a:cs typeface="Arial" pitchFamily="34" charset="0"/>
              </a:rPr>
              <a:t>Reacts to tension</a:t>
            </a:r>
          </a:p>
          <a:p>
            <a:pPr marL="0" indent="0">
              <a:buNone/>
            </a:pPr>
            <a:endParaRPr lang="en-CA" dirty="0" smtClean="0">
              <a:cs typeface="Arial" pitchFamily="34" charset="0"/>
            </a:endParaRPr>
          </a:p>
          <a:p>
            <a:r>
              <a:rPr lang="en-CA" dirty="0" smtClean="0">
                <a:cs typeface="Arial" pitchFamily="34" charset="0"/>
              </a:rPr>
              <a:t>Ex: elastic bands have high ductility</a:t>
            </a:r>
            <a:endParaRPr lang="en-CA" dirty="0">
              <a:cs typeface="Arial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3622411" cy="2592288"/>
          </a:xfrm>
        </p:spPr>
      </p:pic>
    </p:spTree>
    <p:extLst>
      <p:ext uri="{BB962C8B-B14F-4D97-AF65-F5344CB8AC3E}">
        <p14:creationId xmlns:p14="http://schemas.microsoft.com/office/powerpoint/2010/main" val="347819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en-CA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itchFamily="82" charset="0"/>
              </a:rPr>
              <a:t>Mechanical Properties</a:t>
            </a:r>
            <a:endParaRPr lang="en-CA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 Std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330824" cy="4434840"/>
          </a:xfrm>
        </p:spPr>
        <p:txBody>
          <a:bodyPr>
            <a:normAutofit/>
          </a:bodyPr>
          <a:lstStyle/>
          <a:p>
            <a:r>
              <a:rPr lang="en-CA" b="1" u="sng" dirty="0" smtClean="0">
                <a:latin typeface="+mj-lt"/>
                <a:cs typeface="Arial" pitchFamily="34" charset="0"/>
              </a:rPr>
              <a:t>5. Malleability:</a:t>
            </a:r>
            <a:r>
              <a:rPr lang="en-CA" dirty="0" smtClean="0">
                <a:latin typeface="+mj-lt"/>
                <a:cs typeface="Arial" pitchFamily="34" charset="0"/>
              </a:rPr>
              <a:t> a material’s ability to bend.</a:t>
            </a:r>
          </a:p>
          <a:p>
            <a:pPr marL="0" indent="0">
              <a:buNone/>
            </a:pPr>
            <a:endParaRPr lang="en-CA" dirty="0" smtClean="0">
              <a:latin typeface="+mj-lt"/>
              <a:cs typeface="Arial" pitchFamily="34" charset="0"/>
            </a:endParaRPr>
          </a:p>
          <a:p>
            <a:r>
              <a:rPr lang="en-CA" dirty="0" smtClean="0">
                <a:latin typeface="+mj-lt"/>
                <a:cs typeface="Arial" pitchFamily="34" charset="0"/>
              </a:rPr>
              <a:t>Reacts to deflection or compression.</a:t>
            </a:r>
          </a:p>
          <a:p>
            <a:pPr marL="0" indent="0">
              <a:buNone/>
            </a:pPr>
            <a:endParaRPr lang="en-CA" dirty="0" smtClean="0">
              <a:latin typeface="+mj-lt"/>
              <a:cs typeface="Arial" pitchFamily="34" charset="0"/>
            </a:endParaRPr>
          </a:p>
          <a:p>
            <a:r>
              <a:rPr lang="en-CA" dirty="0" smtClean="0">
                <a:latin typeface="+mj-lt"/>
                <a:cs typeface="Arial" pitchFamily="34" charset="0"/>
              </a:rPr>
              <a:t>Ex: steel has high malleability, it bends without breaking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52936"/>
            <a:ext cx="3665862" cy="2520280"/>
          </a:xfrm>
        </p:spPr>
      </p:pic>
    </p:spTree>
    <p:extLst>
      <p:ext uri="{BB962C8B-B14F-4D97-AF65-F5344CB8AC3E}">
        <p14:creationId xmlns:p14="http://schemas.microsoft.com/office/powerpoint/2010/main" val="35355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algn="ctr"/>
            <a:r>
              <a:rPr lang="en-CA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itchFamily="82" charset="0"/>
              </a:rPr>
              <a:t>Mechanical Properties</a:t>
            </a:r>
            <a:endParaRPr lang="en-CA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 Std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b="1" u="sng" dirty="0" smtClean="0">
                <a:latin typeface="+mj-lt"/>
                <a:cs typeface="Arial" pitchFamily="34" charset="0"/>
              </a:rPr>
              <a:t>6</a:t>
            </a:r>
            <a:r>
              <a:rPr lang="en-CA" b="1" u="sng" dirty="0" smtClean="0">
                <a:latin typeface="+mj-lt"/>
                <a:cs typeface="Arial" pitchFamily="34" charset="0"/>
              </a:rPr>
              <a:t>. Stiffness:</a:t>
            </a:r>
            <a:r>
              <a:rPr lang="en-CA" dirty="0" smtClean="0">
                <a:latin typeface="+mj-lt"/>
                <a:cs typeface="Arial" pitchFamily="34" charset="0"/>
              </a:rPr>
              <a:t> a material’s ability to maintain its shape</a:t>
            </a:r>
            <a:r>
              <a:rPr lang="en-CA" dirty="0" smtClean="0">
                <a:latin typeface="+mj-lt"/>
                <a:cs typeface="Arial" pitchFamily="34" charset="0"/>
              </a:rPr>
              <a:t>.</a:t>
            </a:r>
          </a:p>
          <a:p>
            <a:r>
              <a:rPr lang="en-CA" dirty="0" smtClean="0">
                <a:latin typeface="+mj-lt"/>
                <a:cs typeface="Arial" pitchFamily="34" charset="0"/>
              </a:rPr>
              <a:t>Opposite of Malleability</a:t>
            </a:r>
            <a:endParaRPr lang="en-CA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CA" dirty="0" smtClean="0">
              <a:latin typeface="+mj-lt"/>
              <a:cs typeface="Arial" pitchFamily="34" charset="0"/>
            </a:endParaRPr>
          </a:p>
          <a:p>
            <a:r>
              <a:rPr lang="en-CA" dirty="0" smtClean="0">
                <a:latin typeface="+mj-lt"/>
                <a:cs typeface="Arial" pitchFamily="34" charset="0"/>
              </a:rPr>
              <a:t>Ex: carbon fibre is used in F1 racing car frames and mountain bikes to help retain shape.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4038600" cy="2688193"/>
          </a:xfrm>
        </p:spPr>
      </p:pic>
    </p:spTree>
    <p:extLst>
      <p:ext uri="{BB962C8B-B14F-4D97-AF65-F5344CB8AC3E}">
        <p14:creationId xmlns:p14="http://schemas.microsoft.com/office/powerpoint/2010/main" val="378110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8368"/>
          </a:xfrm>
        </p:spPr>
        <p:txBody>
          <a:bodyPr/>
          <a:lstStyle/>
          <a:p>
            <a:pPr algn="ctr"/>
            <a:r>
              <a:rPr lang="en-CA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itchFamily="82" charset="0"/>
              </a:rPr>
              <a:t>Mechanical Properties</a:t>
            </a:r>
            <a:endParaRPr lang="en-CA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 Std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b="1" u="sng" dirty="0" smtClean="0">
                <a:latin typeface="+mj-lt"/>
                <a:cs typeface="Arial" pitchFamily="34" charset="0"/>
              </a:rPr>
              <a:t>7. Tensile Strength:</a:t>
            </a:r>
            <a:r>
              <a:rPr lang="en-CA" dirty="0" smtClean="0">
                <a:latin typeface="+mj-lt"/>
                <a:cs typeface="Arial" pitchFamily="34" charset="0"/>
              </a:rPr>
              <a:t>  a material’s ability to be stretched without breaking</a:t>
            </a:r>
            <a:r>
              <a:rPr lang="en-CA" dirty="0" smtClean="0">
                <a:latin typeface="+mj-lt"/>
                <a:cs typeface="Arial" pitchFamily="34" charset="0"/>
              </a:rPr>
              <a:t>.</a:t>
            </a:r>
          </a:p>
          <a:p>
            <a:r>
              <a:rPr lang="en-CA" dirty="0" smtClean="0">
                <a:latin typeface="+mj-lt"/>
                <a:cs typeface="Arial" pitchFamily="34" charset="0"/>
              </a:rPr>
              <a:t>Opposite of ductility</a:t>
            </a:r>
            <a:endParaRPr lang="en-CA" dirty="0" smtClean="0">
              <a:latin typeface="+mj-lt"/>
              <a:cs typeface="Arial" pitchFamily="34" charset="0"/>
            </a:endParaRPr>
          </a:p>
          <a:p>
            <a:endParaRPr lang="en-CA" dirty="0" smtClean="0">
              <a:latin typeface="+mj-lt"/>
              <a:cs typeface="Arial" pitchFamily="34" charset="0"/>
            </a:endParaRPr>
          </a:p>
          <a:p>
            <a:r>
              <a:rPr lang="en-CA" dirty="0" smtClean="0">
                <a:latin typeface="+mj-lt"/>
                <a:cs typeface="Arial" pitchFamily="34" charset="0"/>
              </a:rPr>
              <a:t>Ex: the chain holding a wrecking ball needs high tensile strength.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00349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en-CA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itchFamily="82" charset="0"/>
              </a:rPr>
              <a:t>M</a:t>
            </a:r>
            <a:r>
              <a:rPr lang="en-CA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itchFamily="82" charset="0"/>
              </a:rPr>
              <a:t>aterials</a:t>
            </a:r>
            <a:endParaRPr lang="en-CA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 Std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u="sng" dirty="0" smtClean="0">
                <a:latin typeface="+mj-lt"/>
                <a:cs typeface="Arial" pitchFamily="34" charset="0"/>
              </a:rPr>
              <a:t>Raw Materials:</a:t>
            </a:r>
            <a:r>
              <a:rPr lang="en-CA" dirty="0" smtClean="0">
                <a:latin typeface="+mj-lt"/>
                <a:cs typeface="Arial" pitchFamily="34" charset="0"/>
              </a:rPr>
              <a:t> substances that need to be transformed before they can be used to make a technological object.</a:t>
            </a:r>
            <a:endParaRPr lang="en-CA" b="1" u="sng" dirty="0">
              <a:latin typeface="+mj-lt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2" y="3789040"/>
            <a:ext cx="1530682" cy="2088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89040"/>
            <a:ext cx="2315721" cy="2088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71038"/>
            <a:ext cx="2808312" cy="21062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6366" y="5877272"/>
            <a:ext cx="68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Trees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3632500" y="5877272"/>
            <a:ext cx="59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Ore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6383108" y="5877272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Crude Oil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13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ctr"/>
            <a:r>
              <a:rPr lang="en-CA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itchFamily="82" charset="0"/>
              </a:rPr>
              <a:t>Mechanical Properties</a:t>
            </a:r>
            <a:endParaRPr lang="en-CA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 Std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+mj-lt"/>
                <a:cs typeface="Arial" pitchFamily="34" charset="0"/>
              </a:rPr>
              <a:t>Different materials have different mechanical properties.</a:t>
            </a:r>
          </a:p>
          <a:p>
            <a:r>
              <a:rPr lang="en-CA" dirty="0" smtClean="0">
                <a:latin typeface="+mj-lt"/>
                <a:cs typeface="Arial" pitchFamily="34" charset="0"/>
              </a:rPr>
              <a:t>Because of this, different materials will react differently to the same mechanical constraints.</a:t>
            </a:r>
          </a:p>
        </p:txBody>
      </p:sp>
    </p:spTree>
    <p:extLst>
      <p:ext uri="{BB962C8B-B14F-4D97-AF65-F5344CB8AC3E}">
        <p14:creationId xmlns:p14="http://schemas.microsoft.com/office/powerpoint/2010/main" val="259699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itchFamily="82" charset="0"/>
              </a:rPr>
              <a:t>M</a:t>
            </a:r>
            <a:r>
              <a:rPr lang="en-CA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itchFamily="82" charset="0"/>
              </a:rPr>
              <a:t>aterials</a:t>
            </a:r>
            <a:endParaRPr lang="en-CA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 Std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389120"/>
          </a:xfrm>
        </p:spPr>
        <p:txBody>
          <a:bodyPr/>
          <a:lstStyle/>
          <a:p>
            <a:r>
              <a:rPr lang="en-CA" b="1" u="sng" dirty="0" smtClean="0">
                <a:latin typeface="+mj-lt"/>
                <a:cs typeface="Arial" pitchFamily="34" charset="0"/>
              </a:rPr>
              <a:t>Materials:</a:t>
            </a:r>
            <a:r>
              <a:rPr lang="en-CA" dirty="0" smtClean="0">
                <a:latin typeface="+mj-lt"/>
                <a:cs typeface="Arial" pitchFamily="34" charset="0"/>
              </a:rPr>
              <a:t> substances that have been modified by humans to make objects or parts.</a:t>
            </a:r>
            <a:endParaRPr lang="en-CA" b="1" u="sng" dirty="0">
              <a:latin typeface="+mj-lt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2448272" cy="1909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658154"/>
            <a:ext cx="2808312" cy="1896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20" y="3658154"/>
            <a:ext cx="2264504" cy="18965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55546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Lumber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3923928" y="55546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Gold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6572096" y="55546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Oil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998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algn="ctr"/>
            <a:r>
              <a:rPr lang="en-CA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itchFamily="82" charset="0"/>
              </a:rPr>
              <a:t>Materials</a:t>
            </a:r>
            <a:endParaRPr lang="en-CA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 Std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u="sng" dirty="0" smtClean="0">
                <a:latin typeface="+mj-lt"/>
                <a:cs typeface="Arial" pitchFamily="34" charset="0"/>
              </a:rPr>
              <a:t>Equipment:</a:t>
            </a:r>
            <a:r>
              <a:rPr lang="en-CA" dirty="0" smtClean="0">
                <a:latin typeface="+mj-lt"/>
                <a:cs typeface="Arial" pitchFamily="34" charset="0"/>
              </a:rPr>
              <a:t> all instruments used to produce technological objects.</a:t>
            </a:r>
            <a:endParaRPr lang="en-CA" b="1" u="sng" dirty="0">
              <a:latin typeface="+mj-lt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65308"/>
            <a:ext cx="3419872" cy="2051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65309"/>
            <a:ext cx="2269827" cy="2051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9448" y="55172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Hammer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5832139" y="5517231"/>
            <a:ext cx="147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Saw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798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137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CA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itchFamily="82" charset="0"/>
              </a:rPr>
              <a:t>Mechanical Constraints</a:t>
            </a:r>
            <a:endParaRPr lang="en-CA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 Std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+mj-lt"/>
                <a:cs typeface="Arial" pitchFamily="34" charset="0"/>
              </a:rPr>
              <a:t>When selecting materials to produce technological objects, you need to know how they will react to different stresses.</a:t>
            </a:r>
          </a:p>
          <a:p>
            <a:r>
              <a:rPr lang="en-CA" b="1" u="sng" dirty="0" smtClean="0">
                <a:latin typeface="+mj-lt"/>
                <a:cs typeface="Arial" pitchFamily="34" charset="0"/>
              </a:rPr>
              <a:t>Mechanical Constraints:</a:t>
            </a:r>
            <a:r>
              <a:rPr lang="en-CA" dirty="0" smtClean="0">
                <a:latin typeface="+mj-lt"/>
                <a:cs typeface="Arial" pitchFamily="34" charset="0"/>
              </a:rPr>
              <a:t> stress produced on an object by an external force.</a:t>
            </a:r>
          </a:p>
          <a:p>
            <a:r>
              <a:rPr lang="en-CA" dirty="0" smtClean="0">
                <a:latin typeface="+mj-lt"/>
                <a:cs typeface="Arial" pitchFamily="34" charset="0"/>
              </a:rPr>
              <a:t>There are 5 basic constraints.</a:t>
            </a:r>
            <a:endParaRPr lang="en-CA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8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CA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itchFamily="82" charset="0"/>
              </a:rPr>
              <a:t>Mechanical Constraints</a:t>
            </a:r>
            <a:endParaRPr lang="en-CA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 Std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906888" cy="4434840"/>
          </a:xfrm>
        </p:spPr>
        <p:txBody>
          <a:bodyPr/>
          <a:lstStyle/>
          <a:p>
            <a:r>
              <a:rPr lang="en-CA" b="1" u="sng" dirty="0" smtClean="0">
                <a:latin typeface="+mj-lt"/>
                <a:cs typeface="Arial" pitchFamily="34" charset="0"/>
              </a:rPr>
              <a:t>1. Compression:</a:t>
            </a:r>
            <a:r>
              <a:rPr lang="en-CA" dirty="0" smtClean="0">
                <a:latin typeface="+mj-lt"/>
                <a:cs typeface="Arial" pitchFamily="34" charset="0"/>
              </a:rPr>
              <a:t> a force that crushes.</a:t>
            </a:r>
            <a:endParaRPr lang="en-CA" b="1" u="sng" dirty="0">
              <a:latin typeface="+mj-lt"/>
              <a:cs typeface="Arial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852936"/>
            <a:ext cx="2314575" cy="2828925"/>
          </a:xfrm>
        </p:spPr>
      </p:pic>
      <p:sp>
        <p:nvSpPr>
          <p:cNvPr id="8" name="Rectangle 7"/>
          <p:cNvSpPr/>
          <p:nvPr/>
        </p:nvSpPr>
        <p:spPr>
          <a:xfrm>
            <a:off x="899592" y="3512164"/>
            <a:ext cx="3402632" cy="24259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ight Arrow 8"/>
          <p:cNvSpPr/>
          <p:nvPr/>
        </p:nvSpPr>
        <p:spPr>
          <a:xfrm>
            <a:off x="1187624" y="4077072"/>
            <a:ext cx="1341276" cy="129614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ight Arrow 9"/>
          <p:cNvSpPr/>
          <p:nvPr/>
        </p:nvSpPr>
        <p:spPr>
          <a:xfrm flipH="1">
            <a:off x="2771800" y="4077072"/>
            <a:ext cx="1341276" cy="129614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735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CA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itchFamily="82" charset="0"/>
              </a:rPr>
              <a:t>Mechanical Constraints</a:t>
            </a:r>
            <a:endParaRPr lang="en-CA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 Std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7859216" cy="4434840"/>
          </a:xfrm>
        </p:spPr>
        <p:txBody>
          <a:bodyPr/>
          <a:lstStyle/>
          <a:p>
            <a:r>
              <a:rPr lang="en-CA" b="1" u="sng" dirty="0" smtClean="0">
                <a:latin typeface="+mj-lt"/>
                <a:cs typeface="Arial" pitchFamily="34" charset="0"/>
              </a:rPr>
              <a:t>2. Tension:</a:t>
            </a:r>
            <a:r>
              <a:rPr lang="en-CA" dirty="0" smtClean="0">
                <a:latin typeface="+mj-lt"/>
                <a:cs typeface="Arial" pitchFamily="34" charset="0"/>
              </a:rPr>
              <a:t> a force that stretches.</a:t>
            </a:r>
            <a:endParaRPr lang="en-CA" b="1" u="sng" dirty="0">
              <a:latin typeface="+mj-lt"/>
              <a:cs typeface="Arial" pitchFamily="34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23320"/>
            <a:ext cx="4038600" cy="2355354"/>
          </a:xfrm>
        </p:spPr>
      </p:pic>
      <p:sp>
        <p:nvSpPr>
          <p:cNvPr id="8" name="Rectangle 7"/>
          <p:cNvSpPr/>
          <p:nvPr/>
        </p:nvSpPr>
        <p:spPr>
          <a:xfrm>
            <a:off x="971600" y="3523320"/>
            <a:ext cx="3402632" cy="24259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ight Arrow 8"/>
          <p:cNvSpPr/>
          <p:nvPr/>
        </p:nvSpPr>
        <p:spPr>
          <a:xfrm>
            <a:off x="2771800" y="4077072"/>
            <a:ext cx="1341276" cy="129614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ight Arrow 9"/>
          <p:cNvSpPr/>
          <p:nvPr/>
        </p:nvSpPr>
        <p:spPr>
          <a:xfrm flipH="1">
            <a:off x="1214500" y="4077072"/>
            <a:ext cx="1341276" cy="129614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295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itchFamily="82" charset="0"/>
              </a:rPr>
              <a:t>Mechanical Constraints</a:t>
            </a:r>
            <a:endParaRPr lang="en-CA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 Std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7067128" cy="4434840"/>
          </a:xfrm>
        </p:spPr>
        <p:txBody>
          <a:bodyPr/>
          <a:lstStyle/>
          <a:p>
            <a:r>
              <a:rPr lang="en-CA" b="1" u="sng" dirty="0" smtClean="0">
                <a:latin typeface="+mj-lt"/>
                <a:cs typeface="Arial" pitchFamily="34" charset="0"/>
              </a:rPr>
              <a:t>3. Torsion:</a:t>
            </a:r>
            <a:r>
              <a:rPr lang="en-CA" dirty="0" smtClean="0">
                <a:latin typeface="+mj-lt"/>
                <a:cs typeface="Arial" pitchFamily="34" charset="0"/>
              </a:rPr>
              <a:t> A force that twists.</a:t>
            </a:r>
            <a:endParaRPr lang="en-CA" b="1" u="sng" dirty="0">
              <a:latin typeface="+mj-lt"/>
              <a:cs typeface="Arial" pitchFamily="34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8853"/>
            <a:ext cx="3462077" cy="1925401"/>
          </a:xfrm>
        </p:spPr>
      </p:pic>
      <p:sp>
        <p:nvSpPr>
          <p:cNvPr id="8" name="Rectangle 7"/>
          <p:cNvSpPr/>
          <p:nvPr/>
        </p:nvSpPr>
        <p:spPr>
          <a:xfrm>
            <a:off x="971600" y="3523320"/>
            <a:ext cx="3402632" cy="24259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Circular Arrow 6"/>
          <p:cNvSpPr/>
          <p:nvPr/>
        </p:nvSpPr>
        <p:spPr>
          <a:xfrm>
            <a:off x="1979711" y="4005064"/>
            <a:ext cx="1440160" cy="1212980"/>
          </a:xfrm>
          <a:prstGeom prst="circular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2" name="Circular Arrow 11"/>
          <p:cNvSpPr/>
          <p:nvPr/>
        </p:nvSpPr>
        <p:spPr>
          <a:xfrm rot="10800000">
            <a:off x="1979712" y="4157464"/>
            <a:ext cx="1440160" cy="1212980"/>
          </a:xfrm>
          <a:prstGeom prst="circular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6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CA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itchFamily="82" charset="0"/>
              </a:rPr>
              <a:t>Mechanical Constraints</a:t>
            </a:r>
            <a:endParaRPr lang="en-CA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 Std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7067128" cy="4434840"/>
          </a:xfrm>
        </p:spPr>
        <p:txBody>
          <a:bodyPr/>
          <a:lstStyle/>
          <a:p>
            <a:r>
              <a:rPr lang="en-CA" b="1" u="sng" dirty="0" smtClean="0">
                <a:latin typeface="+mj-lt"/>
                <a:cs typeface="Arial" pitchFamily="34" charset="0"/>
              </a:rPr>
              <a:t>4. Deflection:</a:t>
            </a:r>
            <a:r>
              <a:rPr lang="en-CA" dirty="0" smtClean="0">
                <a:latin typeface="+mj-lt"/>
                <a:cs typeface="Arial" pitchFamily="34" charset="0"/>
              </a:rPr>
              <a:t> A force that bends.</a:t>
            </a:r>
            <a:endParaRPr lang="en-CA" b="1" u="sng" dirty="0">
              <a:latin typeface="+mj-lt"/>
              <a:cs typeface="Arial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23320"/>
            <a:ext cx="3744416" cy="2574286"/>
          </a:xfrm>
        </p:spPr>
      </p:pic>
      <p:sp>
        <p:nvSpPr>
          <p:cNvPr id="8" name="Rectangle 7"/>
          <p:cNvSpPr/>
          <p:nvPr/>
        </p:nvSpPr>
        <p:spPr>
          <a:xfrm>
            <a:off x="971600" y="3523320"/>
            <a:ext cx="3402632" cy="24259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Up Arrow 9"/>
          <p:cNvSpPr/>
          <p:nvPr/>
        </p:nvSpPr>
        <p:spPr>
          <a:xfrm>
            <a:off x="1043608" y="4725144"/>
            <a:ext cx="864096" cy="1152128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187624" y="4653136"/>
            <a:ext cx="30785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3563888" y="4077072"/>
            <a:ext cx="288032" cy="50405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Down Arrow 15"/>
          <p:cNvSpPr/>
          <p:nvPr/>
        </p:nvSpPr>
        <p:spPr>
          <a:xfrm>
            <a:off x="3923928" y="4077072"/>
            <a:ext cx="288032" cy="50405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976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489</Words>
  <Application>Microsoft Office PowerPoint</Application>
  <PresentationFormat>On-screen Show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Technical objects</vt:lpstr>
      <vt:lpstr>Materials</vt:lpstr>
      <vt:lpstr>Materials</vt:lpstr>
      <vt:lpstr>Materials</vt:lpstr>
      <vt:lpstr>Mechanical Constraints</vt:lpstr>
      <vt:lpstr>Mechanical Constraints</vt:lpstr>
      <vt:lpstr>Mechanical Constraints</vt:lpstr>
      <vt:lpstr>Mechanical Constraints</vt:lpstr>
      <vt:lpstr>Mechanical Constraints</vt:lpstr>
      <vt:lpstr>Mechanical Constraints</vt:lpstr>
      <vt:lpstr>Deformations</vt:lpstr>
      <vt:lpstr>Mechanical Properties</vt:lpstr>
      <vt:lpstr>Mechanical Properties</vt:lpstr>
      <vt:lpstr>Mechanical Properties</vt:lpstr>
      <vt:lpstr>Mechanical Properties</vt:lpstr>
      <vt:lpstr>Mechanical Properties</vt:lpstr>
      <vt:lpstr>Mechanical Properties</vt:lpstr>
      <vt:lpstr>Mechanical Properties</vt:lpstr>
      <vt:lpstr>Mechanical Properties</vt:lpstr>
      <vt:lpstr>Mechanical Properties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objects</dc:title>
  <dc:creator>Harani</dc:creator>
  <cp:lastModifiedBy>35-student</cp:lastModifiedBy>
  <cp:revision>3</cp:revision>
  <dcterms:created xsi:type="dcterms:W3CDTF">2013-09-18T16:03:25Z</dcterms:created>
  <dcterms:modified xsi:type="dcterms:W3CDTF">2013-09-18T18:19:43Z</dcterms:modified>
</cp:coreProperties>
</file>