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778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A05-3442-40DE-97F0-2AADD78958B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0AB-12A1-459B-BABE-6B4FBB90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7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A05-3442-40DE-97F0-2AADD78958B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0AB-12A1-459B-BABE-6B4FBB90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3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A05-3442-40DE-97F0-2AADD78958B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0AB-12A1-459B-BABE-6B4FBB90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6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A05-3442-40DE-97F0-2AADD78958B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0AB-12A1-459B-BABE-6B4FBB90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6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A05-3442-40DE-97F0-2AADD78958B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0AB-12A1-459B-BABE-6B4FBB90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7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A05-3442-40DE-97F0-2AADD78958B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0AB-12A1-459B-BABE-6B4FBB90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0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A05-3442-40DE-97F0-2AADD78958B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0AB-12A1-459B-BABE-6B4FBB90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0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A05-3442-40DE-97F0-2AADD78958B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0AB-12A1-459B-BABE-6B4FBB90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4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A05-3442-40DE-97F0-2AADD78958B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0AB-12A1-459B-BABE-6B4FBB90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9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A05-3442-40DE-97F0-2AADD78958B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0AB-12A1-459B-BABE-6B4FBB90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8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A05-3442-40DE-97F0-2AADD78958B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0AB-12A1-459B-BABE-6B4FBB90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1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52A05-3442-40DE-97F0-2AADD78958B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D10AB-12A1-459B-BABE-6B4FBB90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Minerals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dirty="0"/>
              <a:t>A review and 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348642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5B252B-E87D-427B-96E9-95234402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45810"/>
            <a:ext cx="3840421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2800"/>
              <a:t>This is what you learned last year about the Earth</a:t>
            </a:r>
            <a:endParaRPr lang="en-US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DB914-651A-47EF-BEFA-8D3D11167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171950" cy="50323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2400" dirty="0"/>
              <a:t>The earth’s internal structure has a core, a mantle and a crust.</a:t>
            </a:r>
          </a:p>
          <a:p>
            <a:pPr>
              <a:lnSpc>
                <a:spcPct val="90000"/>
              </a:lnSpc>
            </a:pPr>
            <a:r>
              <a:rPr lang="en-CA" sz="2400" dirty="0"/>
              <a:t>The Lithosphere which is the  Rocks in the crust and upper                 mantle including all the relief(mountains </a:t>
            </a:r>
            <a:r>
              <a:rPr lang="en-CA" sz="2400" dirty="0" err="1"/>
              <a:t>etc</a:t>
            </a:r>
            <a:r>
              <a:rPr lang="en-CA" sz="2400" dirty="0"/>
              <a:t>)</a:t>
            </a:r>
          </a:p>
          <a:p>
            <a:pPr>
              <a:lnSpc>
                <a:spcPct val="90000"/>
              </a:lnSpc>
            </a:pPr>
            <a:r>
              <a:rPr lang="en-CA" sz="2400" dirty="0"/>
              <a:t>You learned about tectonic plates and how their movement creates volcanos, earthquakes, mountains</a:t>
            </a:r>
          </a:p>
          <a:p>
            <a:pPr>
              <a:lnSpc>
                <a:spcPct val="90000"/>
              </a:lnSpc>
            </a:pPr>
            <a:r>
              <a:rPr lang="en-CA" sz="2400" dirty="0"/>
              <a:t>This relief is worn down by erosion</a:t>
            </a:r>
          </a:p>
          <a:p>
            <a:pPr>
              <a:lnSpc>
                <a:spcPct val="90000"/>
              </a:lnSpc>
            </a:pPr>
            <a:endParaRPr lang="en-CA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5426" y="1364732"/>
            <a:ext cx="710616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39C0EFA9-EA53-4E30-8BA2-20C1E478D6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0" r="1" b="1"/>
          <a:stretch/>
        </p:blipFill>
        <p:spPr>
          <a:xfrm>
            <a:off x="5925944" y="2727729"/>
            <a:ext cx="3218056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16" name="Arc 15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4022954" y="-170491"/>
            <a:ext cx="4021193" cy="3015895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E77B2289-521E-4F8B-81EF-70FED891E0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7" r="22016" b="2"/>
          <a:stretch/>
        </p:blipFill>
        <p:spPr>
          <a:xfrm>
            <a:off x="4696205" y="1"/>
            <a:ext cx="2639484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2650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7BD91C-9B40-410A-999E-289A1836D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640080"/>
            <a:ext cx="3614166" cy="734568"/>
          </a:xfrm>
        </p:spPr>
        <p:txBody>
          <a:bodyPr anchor="b">
            <a:normAutofit fontScale="90000"/>
          </a:bodyPr>
          <a:lstStyle/>
          <a:p>
            <a:r>
              <a:rPr lang="en-CA" sz="4700" dirty="0"/>
              <a:t>This year</a:t>
            </a:r>
            <a:endParaRPr lang="en-US" sz="4700" dirty="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58" y="2372868"/>
            <a:ext cx="2441321" cy="18288"/>
          </a:xfrm>
          <a:custGeom>
            <a:avLst/>
            <a:gdLst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96247 w 2441321"/>
              <a:gd name="connsiteY2" fmla="*/ 0 h 18288"/>
              <a:gd name="connsiteX3" fmla="*/ 1806578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30991 w 2441321"/>
              <a:gd name="connsiteY6" fmla="*/ 18288 h 18288"/>
              <a:gd name="connsiteX7" fmla="*/ 1269487 w 2441321"/>
              <a:gd name="connsiteY7" fmla="*/ 18288 h 18288"/>
              <a:gd name="connsiteX8" fmla="*/ 707983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23008 w 2441321"/>
              <a:gd name="connsiteY2" fmla="*/ 0 h 18288"/>
              <a:gd name="connsiteX3" fmla="*/ 1782164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79817 w 2441321"/>
              <a:gd name="connsiteY6" fmla="*/ 18288 h 18288"/>
              <a:gd name="connsiteX7" fmla="*/ 1318313 w 2441321"/>
              <a:gd name="connsiteY7" fmla="*/ 18288 h 18288"/>
              <a:gd name="connsiteX8" fmla="*/ 659157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1321" h="18288" fill="none" extrusionOk="0">
                <a:moveTo>
                  <a:pt x="0" y="0"/>
                </a:moveTo>
                <a:cubicBezTo>
                  <a:pt x="280302" y="-6619"/>
                  <a:pt x="363201" y="4913"/>
                  <a:pt x="585917" y="0"/>
                </a:cubicBezTo>
                <a:cubicBezTo>
                  <a:pt x="832357" y="-10107"/>
                  <a:pt x="996738" y="-34312"/>
                  <a:pt x="1196247" y="0"/>
                </a:cubicBezTo>
                <a:cubicBezTo>
                  <a:pt x="1357180" y="16623"/>
                  <a:pt x="1575042" y="-11041"/>
                  <a:pt x="1806578" y="0"/>
                </a:cubicBezTo>
                <a:cubicBezTo>
                  <a:pt x="2016334" y="246"/>
                  <a:pt x="2239353" y="-8732"/>
                  <a:pt x="2441321" y="0"/>
                </a:cubicBezTo>
                <a:cubicBezTo>
                  <a:pt x="2441188" y="8366"/>
                  <a:pt x="2440365" y="10017"/>
                  <a:pt x="2441321" y="18288"/>
                </a:cubicBezTo>
                <a:cubicBezTo>
                  <a:pt x="2159375" y="49009"/>
                  <a:pt x="2054495" y="45666"/>
                  <a:pt x="1830991" y="18288"/>
                </a:cubicBezTo>
                <a:cubicBezTo>
                  <a:pt x="1615846" y="7509"/>
                  <a:pt x="1521674" y="-5422"/>
                  <a:pt x="1269487" y="18288"/>
                </a:cubicBezTo>
                <a:cubicBezTo>
                  <a:pt x="1019660" y="53960"/>
                  <a:pt x="886911" y="42351"/>
                  <a:pt x="707983" y="18288"/>
                </a:cubicBezTo>
                <a:cubicBezTo>
                  <a:pt x="523434" y="27321"/>
                  <a:pt x="307885" y="34316"/>
                  <a:pt x="0" y="18288"/>
                </a:cubicBezTo>
                <a:cubicBezTo>
                  <a:pt x="-595" y="11182"/>
                  <a:pt x="-5" y="6307"/>
                  <a:pt x="0" y="0"/>
                </a:cubicBezTo>
                <a:close/>
              </a:path>
              <a:path w="2441321" h="18288" stroke="0" extrusionOk="0">
                <a:moveTo>
                  <a:pt x="0" y="0"/>
                </a:moveTo>
                <a:cubicBezTo>
                  <a:pt x="212126" y="-10265"/>
                  <a:pt x="442910" y="-11728"/>
                  <a:pt x="585917" y="0"/>
                </a:cubicBezTo>
                <a:cubicBezTo>
                  <a:pt x="724579" y="21751"/>
                  <a:pt x="879365" y="-33198"/>
                  <a:pt x="1123008" y="0"/>
                </a:cubicBezTo>
                <a:cubicBezTo>
                  <a:pt x="1377247" y="11220"/>
                  <a:pt x="1597861" y="-34280"/>
                  <a:pt x="1782164" y="0"/>
                </a:cubicBezTo>
                <a:cubicBezTo>
                  <a:pt x="1975975" y="-3055"/>
                  <a:pt x="2116392" y="-15531"/>
                  <a:pt x="2441321" y="0"/>
                </a:cubicBezTo>
                <a:cubicBezTo>
                  <a:pt x="2441666" y="6144"/>
                  <a:pt x="2441358" y="10525"/>
                  <a:pt x="2441321" y="18288"/>
                </a:cubicBezTo>
                <a:cubicBezTo>
                  <a:pt x="2180658" y="18322"/>
                  <a:pt x="2084222" y="5934"/>
                  <a:pt x="1879817" y="18288"/>
                </a:cubicBezTo>
                <a:cubicBezTo>
                  <a:pt x="1668182" y="16222"/>
                  <a:pt x="1551159" y="-6477"/>
                  <a:pt x="1318313" y="18288"/>
                </a:cubicBezTo>
                <a:cubicBezTo>
                  <a:pt x="1059871" y="56395"/>
                  <a:pt x="901959" y="23831"/>
                  <a:pt x="659157" y="18288"/>
                </a:cubicBezTo>
                <a:cubicBezTo>
                  <a:pt x="444692" y="28483"/>
                  <a:pt x="245032" y="39882"/>
                  <a:pt x="0" y="18288"/>
                </a:cubicBezTo>
                <a:cubicBezTo>
                  <a:pt x="-11" y="10485"/>
                  <a:pt x="-221" y="3288"/>
                  <a:pt x="0" y="0"/>
                </a:cubicBezTo>
                <a:close/>
              </a:path>
              <a:path w="2441321" h="18288" fill="none" stroke="0" extrusionOk="0">
                <a:moveTo>
                  <a:pt x="0" y="0"/>
                </a:moveTo>
                <a:cubicBezTo>
                  <a:pt x="265389" y="-22361"/>
                  <a:pt x="344845" y="-65"/>
                  <a:pt x="585917" y="0"/>
                </a:cubicBezTo>
                <a:cubicBezTo>
                  <a:pt x="858472" y="13102"/>
                  <a:pt x="949265" y="-8078"/>
                  <a:pt x="1196247" y="0"/>
                </a:cubicBezTo>
                <a:cubicBezTo>
                  <a:pt x="1379248" y="30707"/>
                  <a:pt x="1585336" y="24963"/>
                  <a:pt x="1806578" y="0"/>
                </a:cubicBezTo>
                <a:cubicBezTo>
                  <a:pt x="1986731" y="-19207"/>
                  <a:pt x="2264933" y="16601"/>
                  <a:pt x="2441321" y="0"/>
                </a:cubicBezTo>
                <a:cubicBezTo>
                  <a:pt x="2441440" y="8687"/>
                  <a:pt x="2440452" y="9944"/>
                  <a:pt x="2441321" y="18288"/>
                </a:cubicBezTo>
                <a:cubicBezTo>
                  <a:pt x="2149099" y="27348"/>
                  <a:pt x="2027305" y="56470"/>
                  <a:pt x="1830991" y="18288"/>
                </a:cubicBezTo>
                <a:cubicBezTo>
                  <a:pt x="1614571" y="-18764"/>
                  <a:pt x="1500998" y="10727"/>
                  <a:pt x="1269487" y="18288"/>
                </a:cubicBezTo>
                <a:cubicBezTo>
                  <a:pt x="1042399" y="37834"/>
                  <a:pt x="927922" y="45822"/>
                  <a:pt x="707983" y="18288"/>
                </a:cubicBezTo>
                <a:cubicBezTo>
                  <a:pt x="502575" y="-5380"/>
                  <a:pt x="350393" y="34499"/>
                  <a:pt x="0" y="18288"/>
                </a:cubicBezTo>
                <a:cubicBezTo>
                  <a:pt x="-394" y="12154"/>
                  <a:pt x="907" y="668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441321"/>
                      <a:gd name="connsiteY0" fmla="*/ 0 h 18288"/>
                      <a:gd name="connsiteX1" fmla="*/ 585917 w 2441321"/>
                      <a:gd name="connsiteY1" fmla="*/ 0 h 18288"/>
                      <a:gd name="connsiteX2" fmla="*/ 1196247 w 2441321"/>
                      <a:gd name="connsiteY2" fmla="*/ 0 h 18288"/>
                      <a:gd name="connsiteX3" fmla="*/ 1806578 w 2441321"/>
                      <a:gd name="connsiteY3" fmla="*/ 0 h 18288"/>
                      <a:gd name="connsiteX4" fmla="*/ 2441321 w 2441321"/>
                      <a:gd name="connsiteY4" fmla="*/ 0 h 18288"/>
                      <a:gd name="connsiteX5" fmla="*/ 2441321 w 2441321"/>
                      <a:gd name="connsiteY5" fmla="*/ 18288 h 18288"/>
                      <a:gd name="connsiteX6" fmla="*/ 1830991 w 2441321"/>
                      <a:gd name="connsiteY6" fmla="*/ 18288 h 18288"/>
                      <a:gd name="connsiteX7" fmla="*/ 1269487 w 2441321"/>
                      <a:gd name="connsiteY7" fmla="*/ 18288 h 18288"/>
                      <a:gd name="connsiteX8" fmla="*/ 707983 w 2441321"/>
                      <a:gd name="connsiteY8" fmla="*/ 18288 h 18288"/>
                      <a:gd name="connsiteX9" fmla="*/ 0 w 2441321"/>
                      <a:gd name="connsiteY9" fmla="*/ 18288 h 18288"/>
                      <a:gd name="connsiteX10" fmla="*/ 0 w 2441321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441321" h="18288" fill="none" extrusionOk="0">
                        <a:moveTo>
                          <a:pt x="0" y="0"/>
                        </a:moveTo>
                        <a:cubicBezTo>
                          <a:pt x="273217" y="-17533"/>
                          <a:pt x="355785" y="-4171"/>
                          <a:pt x="585917" y="0"/>
                        </a:cubicBezTo>
                        <a:cubicBezTo>
                          <a:pt x="816049" y="4171"/>
                          <a:pt x="991446" y="-9419"/>
                          <a:pt x="1196247" y="0"/>
                        </a:cubicBezTo>
                        <a:cubicBezTo>
                          <a:pt x="1401048" y="9419"/>
                          <a:pt x="1589984" y="-731"/>
                          <a:pt x="1806578" y="0"/>
                        </a:cubicBezTo>
                        <a:cubicBezTo>
                          <a:pt x="2023172" y="731"/>
                          <a:pt x="2247754" y="8393"/>
                          <a:pt x="2441321" y="0"/>
                        </a:cubicBezTo>
                        <a:cubicBezTo>
                          <a:pt x="2441167" y="8655"/>
                          <a:pt x="2440437" y="9975"/>
                          <a:pt x="2441321" y="18288"/>
                        </a:cubicBezTo>
                        <a:cubicBezTo>
                          <a:pt x="2169723" y="30506"/>
                          <a:pt x="2045712" y="39140"/>
                          <a:pt x="1830991" y="18288"/>
                        </a:cubicBezTo>
                        <a:cubicBezTo>
                          <a:pt x="1616270" y="-2564"/>
                          <a:pt x="1505876" y="3949"/>
                          <a:pt x="1269487" y="18288"/>
                        </a:cubicBezTo>
                        <a:cubicBezTo>
                          <a:pt x="1033098" y="32627"/>
                          <a:pt x="908661" y="41191"/>
                          <a:pt x="707983" y="18288"/>
                        </a:cubicBezTo>
                        <a:cubicBezTo>
                          <a:pt x="507305" y="-4615"/>
                          <a:pt x="333592" y="20759"/>
                          <a:pt x="0" y="18288"/>
                        </a:cubicBezTo>
                        <a:cubicBezTo>
                          <a:pt x="-688" y="11716"/>
                          <a:pt x="875" y="6357"/>
                          <a:pt x="0" y="0"/>
                        </a:cubicBezTo>
                        <a:close/>
                      </a:path>
                      <a:path w="2441321" h="18288" stroke="0" extrusionOk="0">
                        <a:moveTo>
                          <a:pt x="0" y="0"/>
                        </a:moveTo>
                        <a:cubicBezTo>
                          <a:pt x="207071" y="-14617"/>
                          <a:pt x="444194" y="-15606"/>
                          <a:pt x="585917" y="0"/>
                        </a:cubicBezTo>
                        <a:cubicBezTo>
                          <a:pt x="727640" y="15606"/>
                          <a:pt x="904326" y="-79"/>
                          <a:pt x="1123008" y="0"/>
                        </a:cubicBezTo>
                        <a:cubicBezTo>
                          <a:pt x="1341690" y="79"/>
                          <a:pt x="1600014" y="10401"/>
                          <a:pt x="1782164" y="0"/>
                        </a:cubicBezTo>
                        <a:cubicBezTo>
                          <a:pt x="1964314" y="-10401"/>
                          <a:pt x="2143537" y="-21488"/>
                          <a:pt x="2441321" y="0"/>
                        </a:cubicBezTo>
                        <a:cubicBezTo>
                          <a:pt x="2441735" y="5928"/>
                          <a:pt x="2441551" y="11133"/>
                          <a:pt x="2441321" y="18288"/>
                        </a:cubicBezTo>
                        <a:cubicBezTo>
                          <a:pt x="2166745" y="28773"/>
                          <a:pt x="2078726" y="15476"/>
                          <a:pt x="1879817" y="18288"/>
                        </a:cubicBezTo>
                        <a:cubicBezTo>
                          <a:pt x="1680908" y="21100"/>
                          <a:pt x="1548770" y="-4127"/>
                          <a:pt x="1318313" y="18288"/>
                        </a:cubicBezTo>
                        <a:cubicBezTo>
                          <a:pt x="1087856" y="40703"/>
                          <a:pt x="894613" y="3927"/>
                          <a:pt x="659157" y="18288"/>
                        </a:cubicBezTo>
                        <a:cubicBezTo>
                          <a:pt x="423701" y="32649"/>
                          <a:pt x="246611" y="33975"/>
                          <a:pt x="0" y="18288"/>
                        </a:cubicBezTo>
                        <a:cubicBezTo>
                          <a:pt x="-348" y="10388"/>
                          <a:pt x="-12" y="396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DD379-4664-4197-85BB-C9F52F5D8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025" y="1336040"/>
            <a:ext cx="3906520" cy="536956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CA" sz="2400" dirty="0"/>
              <a:t>We are going to look at the matter that the crust is made of.</a:t>
            </a:r>
          </a:p>
          <a:p>
            <a:pPr>
              <a:lnSpc>
                <a:spcPct val="90000"/>
              </a:lnSpc>
            </a:pPr>
            <a:r>
              <a:rPr lang="en-CA" sz="2400" dirty="0"/>
              <a:t>Whether it is pure or a mixture.</a:t>
            </a:r>
          </a:p>
          <a:p>
            <a:pPr>
              <a:lnSpc>
                <a:spcPct val="90000"/>
              </a:lnSpc>
            </a:pPr>
            <a:r>
              <a:rPr lang="en-CA" sz="2400" dirty="0"/>
              <a:t>Whether it’s made of atoms or molecules.</a:t>
            </a:r>
          </a:p>
          <a:p>
            <a:pPr>
              <a:lnSpc>
                <a:spcPct val="90000"/>
              </a:lnSpc>
            </a:pPr>
            <a:r>
              <a:rPr lang="en-CA" sz="2400" dirty="0"/>
              <a:t>Whether it’s homogeneous or heterogeneous.</a:t>
            </a:r>
          </a:p>
          <a:p>
            <a:pPr>
              <a:lnSpc>
                <a:spcPct val="90000"/>
              </a:lnSpc>
            </a:pPr>
            <a:r>
              <a:rPr lang="en-CA" sz="2400" dirty="0"/>
              <a:t>How they are formed.</a:t>
            </a:r>
          </a:p>
          <a:p>
            <a:pPr>
              <a:lnSpc>
                <a:spcPct val="90000"/>
              </a:lnSpc>
            </a:pPr>
            <a:r>
              <a:rPr lang="en-CA" sz="2400" dirty="0"/>
              <a:t>How it can be identified with experimentation.</a:t>
            </a:r>
          </a:p>
          <a:p>
            <a:pPr>
              <a:lnSpc>
                <a:spcPct val="90000"/>
              </a:lnSpc>
            </a:pPr>
            <a:r>
              <a:rPr lang="en-CA" sz="2400" dirty="0"/>
              <a:t>You will be using a dichotomous key again.</a:t>
            </a:r>
            <a:endParaRPr lang="en-US" sz="2400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E7D62896-B6C7-4BC1-B215-D76C56925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286" y="396240"/>
            <a:ext cx="4188714" cy="608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64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4800" y="3972503"/>
            <a:ext cx="78105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Atoms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79575" y="3962400"/>
            <a:ext cx="113685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molecules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600200"/>
            <a:ext cx="2895600" cy="553998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Pure</a:t>
            </a:r>
          </a:p>
          <a:p>
            <a:pPr algn="ctr"/>
            <a:r>
              <a:rPr lang="en-US" sz="1200" dirty="0"/>
              <a:t>Only one kind of substance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1600201"/>
            <a:ext cx="2667000" cy="70788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Mixture</a:t>
            </a:r>
          </a:p>
          <a:p>
            <a:pPr algn="ctr"/>
            <a:r>
              <a:rPr lang="en-US" sz="1100" dirty="0"/>
              <a:t>Two or more substances physically mixed together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2800" y="304800"/>
            <a:ext cx="2438400" cy="53860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Matter</a:t>
            </a:r>
          </a:p>
          <a:p>
            <a:pPr algn="ctr"/>
            <a:r>
              <a:rPr lang="en-US" sz="1100" dirty="0"/>
              <a:t>Anything that has mass and volume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6736" y="2895600"/>
            <a:ext cx="1028700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minerals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10400" y="2895600"/>
            <a:ext cx="685800" cy="3693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rocks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74071" y="3962400"/>
            <a:ext cx="103425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solutions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71658" y="3962400"/>
            <a:ext cx="160197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heterogeneous</a:t>
            </a:r>
          </a:p>
        </p:txBody>
      </p:sp>
      <p:cxnSp>
        <p:nvCxnSpPr>
          <p:cNvPr id="18" name="Straight Connector 17"/>
          <p:cNvCxnSpPr>
            <a:stCxn id="7" idx="2"/>
          </p:cNvCxnSpPr>
          <p:nvPr/>
        </p:nvCxnSpPr>
        <p:spPr>
          <a:xfrm>
            <a:off x="4572000" y="843409"/>
            <a:ext cx="0" cy="10337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5" idx="3"/>
          </p:cNvCxnSpPr>
          <p:nvPr/>
        </p:nvCxnSpPr>
        <p:spPr>
          <a:xfrm flipH="1">
            <a:off x="3048000" y="1877199"/>
            <a:ext cx="1524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0" y="1877199"/>
            <a:ext cx="14478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2"/>
          </p:cNvCxnSpPr>
          <p:nvPr/>
        </p:nvCxnSpPr>
        <p:spPr>
          <a:xfrm>
            <a:off x="7353300" y="2308087"/>
            <a:ext cx="0" cy="58751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2"/>
            <a:endCxn id="16" idx="0"/>
          </p:cNvCxnSpPr>
          <p:nvPr/>
        </p:nvCxnSpPr>
        <p:spPr>
          <a:xfrm>
            <a:off x="7353300" y="3264932"/>
            <a:ext cx="719347" cy="6974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2"/>
            <a:endCxn id="15" idx="0"/>
          </p:cNvCxnSpPr>
          <p:nvPr/>
        </p:nvCxnSpPr>
        <p:spPr>
          <a:xfrm flipH="1">
            <a:off x="5791200" y="3264932"/>
            <a:ext cx="1562100" cy="6974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8" idx="0"/>
          </p:cNvCxnSpPr>
          <p:nvPr/>
        </p:nvCxnSpPr>
        <p:spPr>
          <a:xfrm>
            <a:off x="1600200" y="2154198"/>
            <a:ext cx="10886" cy="741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2"/>
            <a:endCxn id="10" idx="0"/>
          </p:cNvCxnSpPr>
          <p:nvPr/>
        </p:nvCxnSpPr>
        <p:spPr>
          <a:xfrm flipH="1">
            <a:off x="695325" y="3264932"/>
            <a:ext cx="915761" cy="707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  <a:endCxn id="14" idx="0"/>
          </p:cNvCxnSpPr>
          <p:nvPr/>
        </p:nvCxnSpPr>
        <p:spPr>
          <a:xfrm>
            <a:off x="1611086" y="3264932"/>
            <a:ext cx="1436914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2400" y="5105400"/>
            <a:ext cx="11430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Gold (Au)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67000" y="5151566"/>
            <a:ext cx="97956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Feldspar</a:t>
            </a:r>
          </a:p>
          <a:p>
            <a:r>
              <a:rPr lang="en-US" dirty="0"/>
              <a:t>Quartz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486400" y="5334000"/>
            <a:ext cx="62568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slate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539246" y="5305024"/>
            <a:ext cx="1066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granite</a:t>
            </a:r>
          </a:p>
        </p:txBody>
      </p:sp>
      <p:cxnSp>
        <p:nvCxnSpPr>
          <p:cNvPr id="44" name="Straight Connector 43"/>
          <p:cNvCxnSpPr>
            <a:stCxn id="15" idx="2"/>
            <a:endCxn id="41" idx="0"/>
          </p:cNvCxnSpPr>
          <p:nvPr/>
        </p:nvCxnSpPr>
        <p:spPr>
          <a:xfrm>
            <a:off x="5791200" y="4331732"/>
            <a:ext cx="8042" cy="10022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2"/>
            <a:endCxn id="42" idx="0"/>
          </p:cNvCxnSpPr>
          <p:nvPr/>
        </p:nvCxnSpPr>
        <p:spPr>
          <a:xfrm flipH="1">
            <a:off x="8072646" y="4331732"/>
            <a:ext cx="1" cy="97329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0" idx="2"/>
            <a:endCxn id="36" idx="0"/>
          </p:cNvCxnSpPr>
          <p:nvPr/>
        </p:nvCxnSpPr>
        <p:spPr>
          <a:xfrm>
            <a:off x="695325" y="4341835"/>
            <a:ext cx="28575" cy="763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4" idx="2"/>
          </p:cNvCxnSpPr>
          <p:nvPr/>
        </p:nvCxnSpPr>
        <p:spPr>
          <a:xfrm>
            <a:off x="3048000" y="4331732"/>
            <a:ext cx="0" cy="819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primate&#10;&#10;Description automatically generated">
            <a:extLst>
              <a:ext uri="{FF2B5EF4-FFF2-40B4-BE49-F238E27FC236}">
                <a16:creationId xmlns:a16="http://schemas.microsoft.com/office/drawing/2014/main" id="{C3CE3822-03FF-4BEB-9FE0-3C362F250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60" y="5674356"/>
            <a:ext cx="1143001" cy="10457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FC52B5E-2A60-4318-9117-622BC0331F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25" y="5674356"/>
            <a:ext cx="1143001" cy="11481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7108F5-9CA0-44FA-BB59-18763B80C5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904" y="5737128"/>
            <a:ext cx="1530191" cy="1031337"/>
          </a:xfrm>
          <a:prstGeom prst="rect">
            <a:avLst/>
          </a:prstGeom>
        </p:spPr>
      </p:pic>
      <p:pic>
        <p:nvPicPr>
          <p:cNvPr id="19" name="Picture 18" descr="A picture containing rock&#10;&#10;Description automatically generated">
            <a:extLst>
              <a:ext uri="{FF2B5EF4-FFF2-40B4-BE49-F238E27FC236}">
                <a16:creationId xmlns:a16="http://schemas.microsoft.com/office/drawing/2014/main" id="{F00164A5-FAE3-4976-A8DF-4FA8B8B7FB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954" y="5834063"/>
            <a:ext cx="1309687" cy="871537"/>
          </a:xfrm>
          <a:prstGeom prst="rect">
            <a:avLst/>
          </a:prstGeom>
        </p:spPr>
      </p:pic>
      <p:pic>
        <p:nvPicPr>
          <p:cNvPr id="23" name="Picture 22" descr="A close up of a rock&#10;&#10;Description automatically generated with medium confidence">
            <a:extLst>
              <a:ext uri="{FF2B5EF4-FFF2-40B4-BE49-F238E27FC236}">
                <a16:creationId xmlns:a16="http://schemas.microsoft.com/office/drawing/2014/main" id="{D18BDA89-BD16-4A90-BB5E-D3CA6BDA07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55" y="5792618"/>
            <a:ext cx="1601977" cy="102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1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9F159-2C75-4636-A467-31760E414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Minerals are pure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75DB1-3F97-4CB9-912C-8185AAFE8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pure substance can be identified by  characteristic properties.</a:t>
            </a:r>
          </a:p>
          <a:p>
            <a:r>
              <a:rPr lang="en-CA" dirty="0"/>
              <a:t>Here are the tests  you do to identify a mineral.</a:t>
            </a:r>
          </a:p>
          <a:p>
            <a:r>
              <a:rPr lang="en-CA" dirty="0"/>
              <a:t>Write down a procedure for each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1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C555F-05F3-4CD8-AC2C-26474AC48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br>
              <a:rPr lang="en-CA" dirty="0"/>
            </a:br>
            <a:br>
              <a:rPr lang="en-CA" dirty="0"/>
            </a:br>
            <a:br>
              <a:rPr lang="en-US" dirty="0"/>
            </a:br>
            <a:r>
              <a:rPr lang="en-US" dirty="0"/>
              <a:t>Mineral Identification</a:t>
            </a:r>
            <a:br>
              <a:rPr lang="en-CA" dirty="0"/>
            </a:br>
            <a:r>
              <a:rPr lang="en-CA" sz="2000" dirty="0"/>
              <a:t>name of test                                             definition                procedure in your own words          </a:t>
            </a:r>
            <a:br>
              <a:rPr lang="en-CA" dirty="0"/>
            </a:br>
            <a:br>
              <a:rPr lang="en-CA" sz="2200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A586DE-3A03-4162-8487-5CCD658D07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b="1" dirty="0"/>
              <a:t>Test</a:t>
            </a:r>
          </a:p>
          <a:p>
            <a:r>
              <a:rPr lang="en-US" dirty="0"/>
              <a:t>Luster</a:t>
            </a:r>
          </a:p>
          <a:p>
            <a:r>
              <a:rPr lang="en-US" dirty="0"/>
              <a:t>Hardness	</a:t>
            </a:r>
          </a:p>
          <a:p>
            <a:r>
              <a:rPr lang="en-US" dirty="0"/>
              <a:t>Colour of solid</a:t>
            </a:r>
          </a:p>
          <a:p>
            <a:endParaRPr lang="en-US" dirty="0"/>
          </a:p>
          <a:p>
            <a:r>
              <a:rPr lang="en-US" dirty="0"/>
              <a:t>Colour of streak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Magnetism</a:t>
            </a:r>
          </a:p>
          <a:p>
            <a:endParaRPr lang="en-US" dirty="0"/>
          </a:p>
          <a:p>
            <a:r>
              <a:rPr lang="en-US" dirty="0"/>
              <a:t>Effervescence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4EB50C-449A-47E9-990B-DE38095B01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b="1" dirty="0"/>
              <a:t>Definition</a:t>
            </a:r>
          </a:p>
          <a:p>
            <a:r>
              <a:rPr lang="en-CA" dirty="0"/>
              <a:t>How the mineral shines</a:t>
            </a:r>
          </a:p>
          <a:p>
            <a:r>
              <a:rPr lang="en-CA" dirty="0"/>
              <a:t>Resistance to scratching</a:t>
            </a:r>
          </a:p>
          <a:p>
            <a:r>
              <a:rPr lang="en-CA" dirty="0"/>
              <a:t>Colour on outside or freshly broken rock</a:t>
            </a:r>
          </a:p>
          <a:p>
            <a:r>
              <a:rPr lang="en-CA" dirty="0"/>
              <a:t>The “crayon” mark a mineral leaves behind</a:t>
            </a:r>
          </a:p>
          <a:p>
            <a:r>
              <a:rPr lang="en-CA" dirty="0"/>
              <a:t>Reaction to a magnet</a:t>
            </a:r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Bubbles with acid</a:t>
            </a:r>
          </a:p>
        </p:txBody>
      </p:sp>
    </p:spTree>
    <p:extLst>
      <p:ext uri="{BB962C8B-B14F-4D97-AF65-F5344CB8AC3E}">
        <p14:creationId xmlns:p14="http://schemas.microsoft.com/office/powerpoint/2010/main" val="118492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260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Minerals</vt:lpstr>
      <vt:lpstr>This is what you learned last year about the Earth</vt:lpstr>
      <vt:lpstr>This year</vt:lpstr>
      <vt:lpstr>PowerPoint Presentation</vt:lpstr>
      <vt:lpstr>Minerals are pure</vt:lpstr>
      <vt:lpstr>   Mineral Identification name of test                                             definition                procedure in your own words             </vt:lpstr>
    </vt:vector>
  </TitlesOfParts>
  <Company>RSB-SCCM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Minerals</dc:title>
  <dc:creator>35-student</dc:creator>
  <cp:lastModifiedBy>Anna Katherine Walsh</cp:lastModifiedBy>
  <cp:revision>17</cp:revision>
  <dcterms:created xsi:type="dcterms:W3CDTF">2015-10-14T17:44:17Z</dcterms:created>
  <dcterms:modified xsi:type="dcterms:W3CDTF">2022-02-07T17:20:06Z</dcterms:modified>
</cp:coreProperties>
</file>