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Osteocytes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Bone Cells 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9" y="333487"/>
            <a:ext cx="7523245" cy="41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6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07920"/>
          </a:xfrm>
        </p:spPr>
        <p:txBody>
          <a:bodyPr>
            <a:normAutofit/>
          </a:bodyPr>
          <a:lstStyle/>
          <a:p>
            <a:r>
              <a:rPr lang="en-US" dirty="0" smtClean="0"/>
              <a:t>Deformations</a:t>
            </a:r>
            <a:br>
              <a:rPr lang="en-US" dirty="0" smtClean="0"/>
            </a:br>
            <a:r>
              <a:rPr lang="en-US" sz="3200" dirty="0" smtClean="0"/>
              <a:t>or what happens to the bone when a constraint is applied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173046"/>
            <a:ext cx="10233800" cy="4003917"/>
          </a:xfrm>
        </p:spPr>
        <p:txBody>
          <a:bodyPr/>
          <a:lstStyle/>
          <a:p>
            <a:r>
              <a:rPr lang="en-US" dirty="0" smtClean="0"/>
              <a:t>There are three kinds of deformations:</a:t>
            </a:r>
          </a:p>
          <a:p>
            <a:r>
              <a:rPr lang="en-US" dirty="0" smtClean="0"/>
              <a:t>Elastic: temporary change in shape. Bounces back to normal</a:t>
            </a:r>
          </a:p>
          <a:p>
            <a:r>
              <a:rPr lang="en-US" dirty="0" smtClean="0"/>
              <a:t>Plastic: permanent new shape….. Crushing a can</a:t>
            </a:r>
          </a:p>
          <a:p>
            <a:r>
              <a:rPr lang="en-US" sz="5400" b="1" dirty="0" smtClean="0"/>
              <a:t>Fracture: Permanent break…… this is what bones do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142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b="9848"/>
          <a:stretch/>
        </p:blipFill>
        <p:spPr>
          <a:xfrm>
            <a:off x="1105656" y="445825"/>
            <a:ext cx="8929296" cy="610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made of </a:t>
            </a:r>
            <a:r>
              <a:rPr lang="en-CA" b="1" dirty="0"/>
              <a:t>living </a:t>
            </a:r>
            <a:r>
              <a:rPr lang="en-CA" dirty="0"/>
              <a:t>tissue - blood vessels, nerves, collagen, and living cells </a:t>
            </a:r>
            <a:r>
              <a:rPr lang="en-CA" dirty="0" smtClean="0"/>
              <a:t>Including</a:t>
            </a:r>
            <a:r>
              <a:rPr lang="en-CA" dirty="0"/>
              <a:t>: 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lvl="1"/>
            <a:r>
              <a:rPr lang="en-CA" b="1" dirty="0"/>
              <a:t>osteoblasts</a:t>
            </a:r>
            <a:r>
              <a:rPr lang="en-CA" dirty="0"/>
              <a:t> - cells that help </a:t>
            </a:r>
            <a:r>
              <a:rPr lang="en-CA" b="1" dirty="0"/>
              <a:t>form</a:t>
            </a:r>
            <a:r>
              <a:rPr lang="en-CA" dirty="0"/>
              <a:t> bone </a:t>
            </a:r>
            <a:endParaRPr lang="en-US" dirty="0"/>
          </a:p>
          <a:p>
            <a:pPr lvl="1"/>
            <a:r>
              <a:rPr lang="en-CA" b="1" dirty="0"/>
              <a:t>osteoclasts</a:t>
            </a:r>
            <a:r>
              <a:rPr lang="en-CA" dirty="0"/>
              <a:t> - cells that help </a:t>
            </a:r>
            <a:r>
              <a:rPr lang="en-CA" b="1" dirty="0"/>
              <a:t>eat away</a:t>
            </a:r>
            <a:r>
              <a:rPr lang="en-CA" dirty="0"/>
              <a:t> old bone</a:t>
            </a:r>
            <a:endParaRPr lang="en-US" dirty="0"/>
          </a:p>
          <a:p>
            <a:pPr lvl="1"/>
            <a:r>
              <a:rPr lang="en-CA" b="1" dirty="0"/>
              <a:t>osteocytes</a:t>
            </a:r>
            <a:r>
              <a:rPr lang="en-CA" dirty="0"/>
              <a:t> - mature bone cells which </a:t>
            </a:r>
            <a:endParaRPr lang="en-CA" dirty="0" smtClean="0"/>
          </a:p>
          <a:p>
            <a:pPr marL="457200" lvl="1" indent="0">
              <a:buNone/>
            </a:pPr>
            <a:r>
              <a:rPr lang="en-CA" dirty="0" smtClean="0"/>
              <a:t>exchange </a:t>
            </a:r>
            <a:r>
              <a:rPr lang="en-CA" dirty="0"/>
              <a:t>substances with </a:t>
            </a:r>
            <a:r>
              <a:rPr lang="en-CA" dirty="0" smtClean="0"/>
              <a:t>blood</a:t>
            </a:r>
          </a:p>
          <a:p>
            <a:pPr marL="457200" lvl="1" indent="0">
              <a:buNone/>
            </a:pPr>
            <a:r>
              <a:rPr lang="en-CA" dirty="0" smtClean="0"/>
              <a:t> </a:t>
            </a:r>
            <a:r>
              <a:rPr lang="en-CA" dirty="0"/>
              <a:t>flowing through bones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97562" y="5866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i="1" dirty="0"/>
              <a:t> </a:t>
            </a:r>
            <a:endParaRPr lang="en-US" dirty="0"/>
          </a:p>
          <a:p>
            <a:r>
              <a:rPr lang="en-CA" b="1" dirty="0"/>
              <a:t>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CA" kern="50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endParaRPr lang="en-US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80" y="3937299"/>
            <a:ext cx="4038600" cy="284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8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is also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made of </a:t>
            </a:r>
            <a:r>
              <a:rPr lang="en-CA" b="1" dirty="0"/>
              <a:t>non-living</a:t>
            </a:r>
            <a:r>
              <a:rPr lang="en-CA" dirty="0"/>
              <a:t> substances - minerals and salts (calcium, phosphate</a:t>
            </a:r>
            <a:r>
              <a:rPr lang="en-CA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CA" dirty="0"/>
              <a:t>assembled as a </a:t>
            </a:r>
            <a:r>
              <a:rPr lang="en-CA" b="1" dirty="0"/>
              <a:t>matrix</a:t>
            </a:r>
            <a:r>
              <a:rPr lang="en-CA" dirty="0"/>
              <a:t> – </a:t>
            </a:r>
            <a:endParaRPr lang="en-CA" dirty="0" smtClean="0"/>
          </a:p>
          <a:p>
            <a:pPr lvl="1"/>
            <a:r>
              <a:rPr lang="en-CA" sz="2800" dirty="0" smtClean="0"/>
              <a:t>a </a:t>
            </a:r>
            <a:r>
              <a:rPr lang="en-CA" sz="2800" dirty="0"/>
              <a:t>web of living cells </a:t>
            </a:r>
            <a:r>
              <a:rPr lang="en-CA" sz="2800" dirty="0" smtClean="0"/>
              <a:t>with</a:t>
            </a:r>
          </a:p>
          <a:p>
            <a:pPr lvl="1"/>
            <a:r>
              <a:rPr lang="en-CA" sz="2800" dirty="0" smtClean="0"/>
              <a:t> </a:t>
            </a:r>
            <a:r>
              <a:rPr lang="en-CA" sz="2800" dirty="0"/>
              <a:t>minerals </a:t>
            </a:r>
            <a:r>
              <a:rPr lang="en-CA" sz="2800" dirty="0" smtClean="0"/>
              <a:t>inside that </a:t>
            </a:r>
            <a:r>
              <a:rPr lang="en-CA" sz="2800" dirty="0"/>
              <a:t>help </a:t>
            </a:r>
            <a:endParaRPr lang="en-CA" sz="2800" dirty="0" smtClean="0"/>
          </a:p>
          <a:p>
            <a:pPr lvl="1"/>
            <a:r>
              <a:rPr lang="en-CA" sz="2800" dirty="0" smtClean="0"/>
              <a:t>to </a:t>
            </a:r>
            <a:r>
              <a:rPr lang="en-CA" sz="2800" dirty="0"/>
              <a:t>strengthen the bone.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71" y="2581835"/>
            <a:ext cx="5185185" cy="410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0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bone tissue lines up in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Columns are very strong.</a:t>
            </a:r>
          </a:p>
          <a:p>
            <a:r>
              <a:rPr lang="en-US" dirty="0" smtClean="0"/>
              <a:t>They are called osteons.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81" y="2214953"/>
            <a:ext cx="3359132" cy="2873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78" y="3477016"/>
            <a:ext cx="4144158" cy="296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4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Osteons team up in columns to makes bones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31" y="1586139"/>
            <a:ext cx="8214987" cy="4795220"/>
          </a:xfrm>
        </p:spPr>
      </p:pic>
    </p:spTree>
    <p:extLst>
      <p:ext uri="{BB962C8B-B14F-4D97-AF65-F5344CB8AC3E}">
        <p14:creationId xmlns:p14="http://schemas.microsoft.com/office/powerpoint/2010/main" val="104246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draw 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79" y="2035126"/>
            <a:ext cx="5464885" cy="4415626"/>
          </a:xfrm>
        </p:spPr>
      </p:pic>
    </p:spTree>
    <p:extLst>
      <p:ext uri="{BB962C8B-B14F-4D97-AF65-F5344CB8AC3E}">
        <p14:creationId xmlns:p14="http://schemas.microsoft.com/office/powerpoint/2010/main" val="250816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74" y="894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b="1" u="sng" dirty="0"/>
              <a:t>Compact bone vs Reinforced concrete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03" y="3440355"/>
            <a:ext cx="3656395" cy="2477117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947878" y="1137136"/>
            <a:ext cx="5025216" cy="4351338"/>
          </a:xfrm>
        </p:spPr>
        <p:txBody>
          <a:bodyPr/>
          <a:lstStyle/>
          <a:p>
            <a:r>
              <a:rPr lang="en-US" dirty="0" smtClean="0"/>
              <a:t>Reinforced concrete</a:t>
            </a:r>
          </a:p>
          <a:p>
            <a:r>
              <a:rPr lang="en-US" dirty="0" smtClean="0"/>
              <a:t>Iron Bars</a:t>
            </a:r>
          </a:p>
          <a:p>
            <a:r>
              <a:rPr lang="en-US" dirty="0" smtClean="0"/>
              <a:t>Sand cement and rock</a:t>
            </a:r>
          </a:p>
          <a:p>
            <a:r>
              <a:rPr lang="en-US" dirty="0" smtClean="0"/>
              <a:t>Very low torsional strength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122074" y="1137136"/>
            <a:ext cx="503396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Compact bone</a:t>
            </a:r>
          </a:p>
          <a:p>
            <a:r>
              <a:rPr lang="en-CA" sz="2400" b="1" dirty="0"/>
              <a:t>collagen</a:t>
            </a:r>
            <a:r>
              <a:rPr lang="en-CA" sz="2400" dirty="0"/>
              <a:t> - almost the same </a:t>
            </a:r>
            <a:r>
              <a:rPr lang="en-CA" sz="2400" b="1" dirty="0"/>
              <a:t>tensile</a:t>
            </a:r>
            <a:r>
              <a:rPr lang="en-CA" sz="2400" dirty="0"/>
              <a:t> strength as </a:t>
            </a:r>
            <a:r>
              <a:rPr lang="en-CA" sz="2400" dirty="0" smtClean="0"/>
              <a:t>concrete</a:t>
            </a:r>
          </a:p>
          <a:p>
            <a:r>
              <a:rPr lang="en-CA" sz="2400" b="1" dirty="0" smtClean="0"/>
              <a:t>calcium</a:t>
            </a:r>
            <a:r>
              <a:rPr lang="en-CA" sz="2400" dirty="0" smtClean="0"/>
              <a:t> </a:t>
            </a:r>
            <a:r>
              <a:rPr lang="en-CA" sz="2400" dirty="0"/>
              <a:t>- much higher </a:t>
            </a:r>
            <a:r>
              <a:rPr lang="en-CA" sz="2400" b="1" dirty="0"/>
              <a:t>compressional</a:t>
            </a:r>
            <a:r>
              <a:rPr lang="en-CA" sz="2400" dirty="0"/>
              <a:t> strength</a:t>
            </a:r>
            <a:endParaRPr lang="en-US" sz="2400" dirty="0"/>
          </a:p>
          <a:p>
            <a:r>
              <a:rPr lang="en-CA" sz="2400" dirty="0"/>
              <a:t>very low </a:t>
            </a:r>
            <a:r>
              <a:rPr lang="en-CA" sz="2400" b="1" dirty="0"/>
              <a:t>torsional</a:t>
            </a:r>
            <a:r>
              <a:rPr lang="en-CA" sz="2400" dirty="0"/>
              <a:t> strength; often results in fractures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69" y="4040656"/>
            <a:ext cx="340776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Bones must be able to resist 3 types of      constraints or forces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Compression 		flexion	  torsion		shearing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tension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0" y="2982539"/>
            <a:ext cx="9380668" cy="20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constraint is a force applied to a material : say a bone perhaps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Compression         tension        shearing     torsion    all three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0" y="2335922"/>
            <a:ext cx="9669920" cy="367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95</TotalTime>
  <Words>237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SimSun</vt:lpstr>
      <vt:lpstr>Arial</vt:lpstr>
      <vt:lpstr>Corbel</vt:lpstr>
      <vt:lpstr>Lucida Sans</vt:lpstr>
      <vt:lpstr>Times New Roman</vt:lpstr>
      <vt:lpstr>Depth</vt:lpstr>
      <vt:lpstr>Osteocytes</vt:lpstr>
      <vt:lpstr>Bone is</vt:lpstr>
      <vt:lpstr>Bone is also </vt:lpstr>
      <vt:lpstr>The bone tissue lines up in columns</vt:lpstr>
      <vt:lpstr>Osteons team up in columns to makes bones</vt:lpstr>
      <vt:lpstr>Now you draw one</vt:lpstr>
      <vt:lpstr>Compact bone vs Reinforced concrete </vt:lpstr>
      <vt:lpstr>Bones must be able to resist 3 types of      constraints or forces</vt:lpstr>
      <vt:lpstr>A constraint is a force applied to a material : say a bone perhaps</vt:lpstr>
      <vt:lpstr>Deformations or what happens to the bone when a constraint is applied</vt:lpstr>
      <vt:lpstr>Types of </vt:lpstr>
    </vt:vector>
  </TitlesOfParts>
  <Company>Riverside School Board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Osteocytes</dc:title>
  <dc:creator>35-student</dc:creator>
  <cp:lastModifiedBy>35-student</cp:lastModifiedBy>
  <cp:revision>13</cp:revision>
  <dcterms:created xsi:type="dcterms:W3CDTF">2016-09-12T16:12:50Z</dcterms:created>
  <dcterms:modified xsi:type="dcterms:W3CDTF">2016-09-12T21:47:37Z</dcterms:modified>
</cp:coreProperties>
</file>