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9" r:id="rId2"/>
    <p:sldId id="270" r:id="rId3"/>
    <p:sldId id="275" r:id="rId4"/>
    <p:sldId id="276" r:id="rId5"/>
    <p:sldId id="277" r:id="rId6"/>
    <p:sldId id="278" r:id="rId7"/>
    <p:sldId id="279" r:id="rId8"/>
    <p:sldId id="271" r:id="rId9"/>
    <p:sldId id="272" r:id="rId10"/>
    <p:sldId id="274" r:id="rId11"/>
    <p:sldId id="273" r:id="rId12"/>
    <p:sldId id="256" r:id="rId13"/>
    <p:sldId id="264" r:id="rId14"/>
    <p:sldId id="257" r:id="rId15"/>
    <p:sldId id="263" r:id="rId16"/>
    <p:sldId id="258" r:id="rId17"/>
    <p:sldId id="262" r:id="rId18"/>
    <p:sldId id="259" r:id="rId19"/>
    <p:sldId id="265" r:id="rId20"/>
    <p:sldId id="267" r:id="rId21"/>
    <p:sldId id="268" r:id="rId22"/>
    <p:sldId id="260" r:id="rId23"/>
    <p:sldId id="261" r:id="rId24"/>
    <p:sldId id="26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830" autoAdjust="0"/>
  </p:normalViewPr>
  <p:slideViewPr>
    <p:cSldViewPr>
      <p:cViewPr varScale="1">
        <p:scale>
          <a:sx n="77" d="100"/>
          <a:sy n="77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DF18-BE29-4B06-BE59-52AF9C9E8A2E}" type="datetimeFigureOut">
              <a:rPr lang="en-US" smtClean="0"/>
              <a:pPr/>
              <a:t>9/4/2013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AEE2-EAB9-4A1B-BD20-39F0CF28553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DF18-BE29-4B06-BE59-52AF9C9E8A2E}" type="datetimeFigureOut">
              <a:rPr lang="en-US" smtClean="0"/>
              <a:pPr/>
              <a:t>9/4/2013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AEE2-EAB9-4A1B-BD20-39F0CF28553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DF18-BE29-4B06-BE59-52AF9C9E8A2E}" type="datetimeFigureOut">
              <a:rPr lang="en-US" smtClean="0"/>
              <a:pPr/>
              <a:t>9/4/2013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AEE2-EAB9-4A1B-BD20-39F0CF28553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DF18-BE29-4B06-BE59-52AF9C9E8A2E}" type="datetimeFigureOut">
              <a:rPr lang="en-US" smtClean="0"/>
              <a:pPr/>
              <a:t>9/4/2013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AEE2-EAB9-4A1B-BD20-39F0CF28553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DF18-BE29-4B06-BE59-52AF9C9E8A2E}" type="datetimeFigureOut">
              <a:rPr lang="en-US" smtClean="0"/>
              <a:pPr/>
              <a:t>9/4/2013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6AAAEE2-EAB9-4A1B-BD20-39F0CF28553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DF18-BE29-4B06-BE59-52AF9C9E8A2E}" type="datetimeFigureOut">
              <a:rPr lang="en-US" smtClean="0"/>
              <a:pPr/>
              <a:t>9/4/2013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AEE2-EAB9-4A1B-BD20-39F0CF28553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DF18-BE29-4B06-BE59-52AF9C9E8A2E}" type="datetimeFigureOut">
              <a:rPr lang="en-US" smtClean="0"/>
              <a:pPr/>
              <a:t>9/4/2013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AEE2-EAB9-4A1B-BD20-39F0CF28553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DF18-BE29-4B06-BE59-52AF9C9E8A2E}" type="datetimeFigureOut">
              <a:rPr lang="en-US" smtClean="0"/>
              <a:pPr/>
              <a:t>9/4/2013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AEE2-EAB9-4A1B-BD20-39F0CF28553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DF18-BE29-4B06-BE59-52AF9C9E8A2E}" type="datetimeFigureOut">
              <a:rPr lang="en-US" smtClean="0"/>
              <a:pPr/>
              <a:t>9/4/2013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AEE2-EAB9-4A1B-BD20-39F0CF28553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DF18-BE29-4B06-BE59-52AF9C9E8A2E}" type="datetimeFigureOut">
              <a:rPr lang="en-US" smtClean="0"/>
              <a:pPr/>
              <a:t>9/4/2013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AEE2-EAB9-4A1B-BD20-39F0CF28553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DF18-BE29-4B06-BE59-52AF9C9E8A2E}" type="datetimeFigureOut">
              <a:rPr lang="en-US" smtClean="0"/>
              <a:pPr/>
              <a:t>9/4/2013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AEE2-EAB9-4A1B-BD20-39F0CF28553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545DF18-BE29-4B06-BE59-52AF9C9E8A2E}" type="datetimeFigureOut">
              <a:rPr lang="en-US" smtClean="0"/>
              <a:pPr/>
              <a:t>9/4/2013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6AAAEE2-EAB9-4A1B-BD20-39F0CF28553F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www.google.ca/url?sa=i&amp;rct=j&amp;q=&amp;esrc=s&amp;frm=1&amp;source=images&amp;cd=&amp;cad=rja&amp;docid=SozrTsAxa4ELcM&amp;tbnid=QQdvN6uSLcGpYM:&amp;ved=0CAUQjRw&amp;url=http://en.wikipedia.org/wiki/Emperor_Penguin&amp;ei=f4kfUqfdGdO44AP4-YGoCg&amp;bvm=bv.51495398,d.cWc&amp;psig=AFQjCNGT0mmyZc5oRdzVv-mEYgqCDFlKDg&amp;ust=137788491959571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a/url?sa=i&amp;rct=j&amp;q=&amp;esrc=s&amp;frm=1&amp;source=images&amp;cd=&amp;cad=rja&amp;docid=_rJ01I0Qpt-gqM&amp;tbnid=2JoyHdql3QvsKM:&amp;ved=0CAUQjRw&amp;url=http://23thorns.com/tag/hyenas/&amp;ei=hYofUumsC5Wr4APFuoHoCQ&amp;bvm=bv.51495398,d.cWc&amp;psig=AFQjCNEokb-H8tn2YUmKdaayr_-rdEZosw&amp;ust=1377885171898348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www.google.ca/url?sa=i&amp;rct=j&amp;q=&amp;esrc=s&amp;frm=1&amp;source=images&amp;cd=&amp;cad=rja&amp;docid=_EAXl66EHnFaIM&amp;tbnid=wHbkhRUu0hHizM:&amp;ved=0CAUQjRw&amp;url=http://kids.nationalgeographic.com/archive-blogs/globalbros/2008/12/tyler.html&amp;ei=z4kfUpSKIIj64AOW7YC4BQ&amp;bvm=bv.51495398,d.cWc&amp;psig=AFQjCNEdzUPBVG4vUE-PmWzVLRpVU1AQOQ&amp;ust=137788499048928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ree_line" TargetMode="External"/><Relationship Id="rId2" Type="http://schemas.openxmlformats.org/officeDocument/2006/relationships/hyperlink" Target="http://en.wikipedia.org/wiki/Arctic_Circl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hyperlink" Target="http://en.wikipedia.org/wiki/File:Acer_saccharum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://en.wikipedia.org/wiki/File:07-03AmericanBeechFL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oodland" TargetMode="External"/><Relationship Id="rId2" Type="http://schemas.openxmlformats.org/officeDocument/2006/relationships/hyperlink" Target="http://en.wikipedia.org/wiki/Fores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Grassland" TargetMode="External"/><Relationship Id="rId5" Type="http://schemas.openxmlformats.org/officeDocument/2006/relationships/hyperlink" Target="http://en.wikipedia.org/wiki/Shrubland" TargetMode="External"/><Relationship Id="rId4" Type="http://schemas.openxmlformats.org/officeDocument/2006/relationships/hyperlink" Target="http://en.wikipedia.org/wiki/Savanna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http://www.treevolution.co.za/wp-content/uploads/2008/11/corktree.jpg" TargetMode="External"/><Relationship Id="rId3" Type="http://schemas.openxmlformats.org/officeDocument/2006/relationships/image" Target="../media/image29.png"/><Relationship Id="rId7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addo-goodhope.co.za/pics/big/orangetree.jpg" TargetMode="External"/><Relationship Id="rId5" Type="http://schemas.openxmlformats.org/officeDocument/2006/relationships/image" Target="../media/image30.jpeg"/><Relationship Id="rId4" Type="http://schemas.openxmlformats.org/officeDocument/2006/relationships/image" Target="http://holylandimports.net/olivewood%20_pictuers_Intro/OliveWoodTrees.gi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http://soe.ucdavis.edu/ss0708/pimentela/images/palm-tree-on-beach.jpg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http://www.hobotraveler.com/208-asia/207-572-mexico-palm-coconut-tree.jpg" TargetMode="Externa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Review of sec 1 concepts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3081454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Species: Definition and naming</a:t>
            </a:r>
          </a:p>
          <a:p>
            <a:r>
              <a:rPr lang="en-CA" dirty="0" smtClean="0"/>
              <a:t>	Taxonomy</a:t>
            </a:r>
          </a:p>
          <a:p>
            <a:r>
              <a:rPr lang="en-CA" dirty="0" smtClean="0"/>
              <a:t>	Scientific name </a:t>
            </a:r>
          </a:p>
          <a:p>
            <a:r>
              <a:rPr lang="en-CA" dirty="0" smtClean="0"/>
              <a:t>Species : Niche</a:t>
            </a:r>
          </a:p>
          <a:p>
            <a:r>
              <a:rPr lang="en-CA" dirty="0" smtClean="0"/>
              <a:t>	Adaptations</a:t>
            </a:r>
          </a:p>
          <a:p>
            <a:r>
              <a:rPr lang="en-CA" dirty="0" smtClean="0"/>
              <a:t>	Habitat  </a:t>
            </a:r>
          </a:p>
          <a:p>
            <a:r>
              <a:rPr lang="en-CA" dirty="0" smtClean="0"/>
              <a:t>	Food chain</a:t>
            </a:r>
          </a:p>
          <a:p>
            <a:r>
              <a:rPr lang="en-CA" dirty="0" smtClean="0"/>
              <a:t>, Eco systems and</a:t>
            </a:r>
          </a:p>
          <a:p>
            <a:r>
              <a:rPr lang="en-CA" dirty="0" smtClean="0"/>
              <a:t> Biomes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Adaptations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Adaptations: Physical attributes or behavioral habits that help an organism to survive.</a:t>
            </a:r>
          </a:p>
          <a:p>
            <a:endParaRPr lang="en-CA" dirty="0"/>
          </a:p>
        </p:txBody>
      </p:sp>
      <p:pic>
        <p:nvPicPr>
          <p:cNvPr id="4" name="Picture 5" descr="220px-Aptenodytes_forsteri_-Snow_Hill_Island,_Antarctica_-adults_and_juvenile-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1795462" cy="2879725"/>
          </a:xfrm>
          <a:prstGeom prst="rect">
            <a:avLst/>
          </a:prstGeom>
          <a:noFill/>
        </p:spPr>
      </p:pic>
      <p:pic>
        <p:nvPicPr>
          <p:cNvPr id="5" name="Picture 5" descr="kiwi-and-eg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085719"/>
            <a:ext cx="3744416" cy="2123984"/>
          </a:xfrm>
          <a:prstGeom prst="rect">
            <a:avLst/>
          </a:prstGeom>
          <a:noFill/>
        </p:spPr>
      </p:pic>
      <p:pic>
        <p:nvPicPr>
          <p:cNvPr id="6" name="Picture 5" descr="hyena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4509120"/>
            <a:ext cx="3542536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Niche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Niche: Includes the living environment of all the members of a species, as well its diet and cycle of activity.</a:t>
            </a:r>
          </a:p>
          <a:p>
            <a:endParaRPr lang="en-CA" dirty="0" smtClean="0"/>
          </a:p>
          <a:p>
            <a:r>
              <a:rPr lang="en-CA" dirty="0" smtClean="0"/>
              <a:t>It is the </a:t>
            </a:r>
            <a:r>
              <a:rPr lang="en-CA" dirty="0" smtClean="0">
                <a:solidFill>
                  <a:schemeClr val="bg1"/>
                </a:solidFill>
              </a:rPr>
              <a:t>habitat</a:t>
            </a:r>
            <a:r>
              <a:rPr lang="en-CA" dirty="0" smtClean="0"/>
              <a:t>, physical and behavioral </a:t>
            </a:r>
            <a:r>
              <a:rPr lang="en-CA" dirty="0" smtClean="0">
                <a:solidFill>
                  <a:schemeClr val="bg1"/>
                </a:solidFill>
              </a:rPr>
              <a:t>adaptations</a:t>
            </a:r>
            <a:r>
              <a:rPr lang="en-CA" dirty="0" smtClean="0"/>
              <a:t> for the whole </a:t>
            </a:r>
            <a:r>
              <a:rPr lang="en-CA" dirty="0" smtClean="0">
                <a:solidFill>
                  <a:srgbClr val="002060"/>
                </a:solidFill>
              </a:rPr>
              <a:t>population.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Biomes of the world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Giant global ecosystems based on</a:t>
            </a:r>
          </a:p>
          <a:p>
            <a:r>
              <a:rPr lang="en-CA" dirty="0" smtClean="0"/>
              <a:t>Temperature, rainfall, and dominant plant species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3074" name="Picture 2" descr="C:\Users\AnnaKay\Pictures\250px-The_14_WWF_biomes_and_8_biogeographical_realms_of_the_wor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214686"/>
            <a:ext cx="5500726" cy="36433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086600" cy="1828800"/>
          </a:xfrm>
        </p:spPr>
        <p:txBody>
          <a:bodyPr/>
          <a:lstStyle/>
          <a:p>
            <a:pPr algn="ctr"/>
            <a:r>
              <a:rPr lang="en-CA" dirty="0" smtClean="0"/>
              <a:t>Importance of forest biomes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282" y="2507786"/>
            <a:ext cx="8472518" cy="6136188"/>
          </a:xfrm>
        </p:spPr>
        <p:txBody>
          <a:bodyPr>
            <a:noAutofit/>
          </a:bodyPr>
          <a:lstStyle/>
          <a:p>
            <a:r>
              <a:rPr lang="en-CA" sz="2400" dirty="0" smtClean="0"/>
              <a:t>Forests represent a third of the earth's land.</a:t>
            </a:r>
          </a:p>
          <a:p>
            <a:endParaRPr lang="en-CA" sz="2400" dirty="0" smtClean="0"/>
          </a:p>
          <a:p>
            <a:r>
              <a:rPr lang="en-CA" sz="2400" dirty="0" smtClean="0"/>
              <a:t> The major attribute of the forest biome is its trees.  While humans and animals breathe in oxygen and exhale carbon dioxide, trees take in carbon dioxide and produce oxygen. </a:t>
            </a:r>
          </a:p>
          <a:p>
            <a:endParaRPr lang="en-CA" sz="2400" dirty="0" smtClean="0"/>
          </a:p>
          <a:p>
            <a:r>
              <a:rPr lang="en-CA" sz="2400" dirty="0" smtClean="0"/>
              <a:t> Deforestation represents a great threat to the future of the earth's atmosphere.  Once a tree is cut down, another should take its place, but there is still too large a number of trees being cut down as opposed to the number of trees being planted. </a:t>
            </a:r>
          </a:p>
          <a:p>
            <a:r>
              <a:rPr lang="en-CA" sz="2400" dirty="0" smtClean="0"/>
              <a:t> </a:t>
            </a:r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Taiga/Boreal Forest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709160"/>
          </a:xfrm>
        </p:spPr>
        <p:txBody>
          <a:bodyPr/>
          <a:lstStyle/>
          <a:p>
            <a:r>
              <a:rPr lang="en-CA" b="1" dirty="0" smtClean="0"/>
              <a:t>Although this biome is correctly named </a:t>
            </a:r>
            <a:r>
              <a:rPr lang="en-CA" i="1" dirty="0" smtClean="0"/>
              <a:t>Taiga</a:t>
            </a:r>
            <a:r>
              <a:rPr lang="en-CA" b="1" dirty="0" smtClean="0"/>
              <a:t>, the term </a:t>
            </a:r>
            <a:r>
              <a:rPr lang="en-CA" i="1" dirty="0" smtClean="0"/>
              <a:t>Boreal forest</a:t>
            </a:r>
            <a:r>
              <a:rPr lang="en-CA" b="1" dirty="0" smtClean="0"/>
              <a:t> is usually used to refer to the more southerly part of the biome, while the term </a:t>
            </a:r>
            <a:r>
              <a:rPr lang="en-CA" i="1" dirty="0" smtClean="0"/>
              <a:t>Taiga</a:t>
            </a:r>
            <a:r>
              <a:rPr lang="en-CA" b="1" dirty="0" smtClean="0"/>
              <a:t> is more often used to describe only the more barren northern areas of the </a:t>
            </a:r>
            <a:r>
              <a:rPr lang="en-CA" b="1" dirty="0" smtClean="0">
                <a:hlinkClick r:id="rId2" tooltip="Arctic Circle"/>
              </a:rPr>
              <a:t>Arctic</a:t>
            </a:r>
            <a:r>
              <a:rPr lang="en-CA" b="1" dirty="0" smtClean="0"/>
              <a:t> </a:t>
            </a:r>
            <a:r>
              <a:rPr lang="en-CA" b="1" dirty="0" smtClean="0">
                <a:hlinkClick r:id="rId3" tooltip="Tree line"/>
              </a:rPr>
              <a:t>tree line</a:t>
            </a:r>
            <a:r>
              <a:rPr lang="en-CA" b="1" dirty="0" smtClean="0"/>
              <a:t>.</a:t>
            </a:r>
          </a:p>
          <a:p>
            <a:r>
              <a:rPr lang="en-CA" u="sng" dirty="0" smtClean="0"/>
              <a:t/>
            </a:r>
            <a:br>
              <a:rPr lang="en-CA" u="sng" dirty="0" smtClean="0"/>
            </a:br>
            <a:endParaRPr lang="en-CA" dirty="0" smtClean="0"/>
          </a:p>
          <a:p>
            <a:pPr>
              <a:buNone/>
            </a:pPr>
            <a:endParaRPr lang="en-CA" dirty="0" smtClean="0"/>
          </a:p>
        </p:txBody>
      </p:sp>
      <p:pic>
        <p:nvPicPr>
          <p:cNvPr id="2050" name="Picture 2" descr="C:\Users\AnnaKay\Pictures\Distribution_Taig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786190"/>
            <a:ext cx="7620001" cy="2790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034" y="571480"/>
            <a:ext cx="81439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CA" sz="2000" dirty="0" smtClean="0"/>
              <a:t>The annual </a:t>
            </a:r>
            <a:r>
              <a:rPr lang="en-CA" sz="2800" dirty="0" smtClean="0"/>
              <a:t>temperature</a:t>
            </a:r>
            <a:r>
              <a:rPr lang="en-CA" sz="2000" dirty="0" smtClean="0"/>
              <a:t>  </a:t>
            </a:r>
            <a:r>
              <a:rPr lang="en-CA" sz="2000" smtClean="0"/>
              <a:t>ranges from</a:t>
            </a:r>
            <a:r>
              <a:rPr kumimoji="0" lang="en-CA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CA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+30°C</a:t>
            </a:r>
            <a:r>
              <a:rPr kumimoji="0" lang="en-C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</a:t>
            </a:r>
            <a:r>
              <a:rPr kumimoji="0" lang="en-CA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 -30°C</a:t>
            </a:r>
            <a:r>
              <a:rPr kumimoji="0" lang="en-CA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C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en-CA" dirty="0" smtClean="0"/>
              <a:t>Precipitation:</a:t>
            </a:r>
            <a:r>
              <a:rPr lang="en-CA" dirty="0"/>
              <a:t> Precipitation varies, from about </a:t>
            </a:r>
            <a:r>
              <a:rPr lang="en-CA" sz="2800" dirty="0"/>
              <a:t>20 cm </a:t>
            </a:r>
            <a:r>
              <a:rPr lang="en-CA" dirty="0"/>
              <a:t>of precipitation per year to over </a:t>
            </a:r>
            <a:r>
              <a:rPr lang="en-CA" sz="2800" dirty="0"/>
              <a:t>200 cm.</a:t>
            </a:r>
            <a:r>
              <a:rPr lang="en-CA" dirty="0"/>
              <a:t>  Much of the precipitation, of course, is in the form of </a:t>
            </a:r>
            <a:r>
              <a:rPr lang="en-CA" sz="2800" dirty="0"/>
              <a:t>snow.  </a:t>
            </a:r>
            <a:endParaRPr lang="en-CA" dirty="0" smtClean="0"/>
          </a:p>
          <a:p>
            <a:pPr>
              <a:buNone/>
            </a:pPr>
            <a:r>
              <a:rPr lang="en-CA" dirty="0" smtClean="0"/>
              <a:t>Trees Mostly conifers  </a:t>
            </a:r>
            <a:r>
              <a:rPr lang="en-CA" sz="2400" dirty="0" smtClean="0"/>
              <a:t>Black Spruce </a:t>
            </a:r>
            <a:r>
              <a:rPr lang="en-CA" dirty="0" smtClean="0"/>
              <a:t>and Balsam Fir and some </a:t>
            </a:r>
            <a:r>
              <a:rPr lang="en-CA" sz="2000" dirty="0" smtClean="0"/>
              <a:t>White Birch</a:t>
            </a:r>
          </a:p>
        </p:txBody>
      </p:sp>
      <p:pic>
        <p:nvPicPr>
          <p:cNvPr id="5122" name="Picture 2" descr="blue_spru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038475"/>
            <a:ext cx="25431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File:BaikalForest (pixinn.net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857500"/>
            <a:ext cx="26574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dirty="0" smtClean="0"/>
              <a:t>Map: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TEMPERATE DECIDUOUS FOREST BIOME</a:t>
            </a:r>
            <a:br>
              <a:rPr lang="en-CA" dirty="0" smtClean="0"/>
            </a:b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285992"/>
            <a:ext cx="7102498" cy="358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4290"/>
            <a:ext cx="2285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CA" sz="2400" dirty="0" smtClean="0"/>
              <a:t>Temp. Range: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sz="2400" dirty="0" smtClean="0"/>
              <a:t>Precipitation: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/>
          </a:p>
          <a:p>
            <a:pPr>
              <a:buNone/>
            </a:pPr>
            <a:r>
              <a:rPr lang="en-CA" sz="2000" dirty="0" smtClean="0"/>
              <a:t>Trees:</a:t>
            </a:r>
          </a:p>
          <a:p>
            <a:pPr>
              <a:buNone/>
            </a:pPr>
            <a:endParaRPr lang="en-CA" sz="2000" dirty="0"/>
          </a:p>
          <a:p>
            <a:pPr>
              <a:buNone/>
            </a:pPr>
            <a:r>
              <a:rPr lang="en-CA" sz="2000" dirty="0" smtClean="0"/>
              <a:t>Sugar Maple</a:t>
            </a:r>
          </a:p>
        </p:txBody>
      </p:sp>
      <p:pic>
        <p:nvPicPr>
          <p:cNvPr id="5" name="Picture 4" descr="http://upload.wikimedia.org/wikipedia/commons/thumb/2/26/Acer_saccharum.jpg/180px-Acer_saccharum.jpg">
            <a:hlinkClick r:id="rId2" tooltip="&quot;Sugar maple tree, Acer saccharum, Morton Arboretum, Lisle, Illinois.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357694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upload.wikimedia.org/wikipedia/commons/thumb/8/8c/07-03AmericanBeechFL.jpg/180px-07-03AmericanBeechFL.jpg">
            <a:hlinkClick r:id="rId4" tooltip="&quot;American Beech, Fagus grandifolia, Gadsden Co., Florida.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500570"/>
            <a:ext cx="17145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ugar Maple stem, leaf and seeds.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4214818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www.dreamstime.com/branch-of-beech-tree-leaves--thumb205207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4500570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214546" y="285728"/>
            <a:ext cx="671517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dirty="0" smtClean="0"/>
          </a:p>
          <a:p>
            <a:r>
              <a:rPr lang="en-CA" sz="2800" dirty="0" smtClean="0"/>
              <a:t>The average </a:t>
            </a:r>
            <a:r>
              <a:rPr lang="en-CA" sz="2800" dirty="0"/>
              <a:t>annual  temperature ranges up to about </a:t>
            </a:r>
            <a:r>
              <a:rPr lang="en-CA" sz="2800" b="1" dirty="0"/>
              <a:t>20° C</a:t>
            </a:r>
            <a:r>
              <a:rPr lang="en-CA" sz="2800" dirty="0"/>
              <a:t> down to </a:t>
            </a:r>
            <a:r>
              <a:rPr lang="en-CA" sz="2800" b="1" dirty="0"/>
              <a:t>freezing</a:t>
            </a:r>
            <a:r>
              <a:rPr lang="en-CA" sz="2800" dirty="0"/>
              <a:t>.  </a:t>
            </a:r>
            <a:endParaRPr lang="en-CA" sz="2800" dirty="0" smtClean="0"/>
          </a:p>
          <a:p>
            <a:endParaRPr lang="en-CA" i="1" dirty="0" smtClean="0"/>
          </a:p>
          <a:p>
            <a:r>
              <a:rPr lang="en-CA" sz="2800" dirty="0" smtClean="0"/>
              <a:t>Precipitation </a:t>
            </a:r>
            <a:r>
              <a:rPr lang="en-CA" sz="2800" dirty="0"/>
              <a:t>ranges from around </a:t>
            </a:r>
            <a:r>
              <a:rPr lang="en-CA" sz="2800" b="1" dirty="0"/>
              <a:t>50 cm yr</a:t>
            </a:r>
            <a:r>
              <a:rPr lang="en-CA" sz="2800" b="1" baseline="30000" dirty="0"/>
              <a:t>-1</a:t>
            </a:r>
            <a:r>
              <a:rPr lang="en-CA" sz="2800" dirty="0"/>
              <a:t> in the colder regions to over </a:t>
            </a:r>
            <a:r>
              <a:rPr lang="en-CA" sz="2800" b="1" dirty="0"/>
              <a:t>200 cm/yr</a:t>
            </a:r>
            <a:r>
              <a:rPr lang="en-CA" dirty="0"/>
              <a:t>.  </a:t>
            </a:r>
            <a:endParaRPr lang="en-CA" dirty="0" smtClean="0"/>
          </a:p>
          <a:p>
            <a:endParaRPr lang="en-CA" dirty="0"/>
          </a:p>
          <a:p>
            <a:r>
              <a:rPr lang="en-CA" sz="2000" dirty="0" smtClean="0"/>
              <a:t>The dominant trees vary as you go north or south in the temperate range. Our dominant trees are the Beech / Maple forests</a:t>
            </a:r>
            <a:r>
              <a:rPr lang="en-CA" dirty="0" smtClean="0"/>
              <a:t>			</a:t>
            </a:r>
          </a:p>
          <a:p>
            <a:r>
              <a:rPr lang="en-CA" dirty="0"/>
              <a:t>	</a:t>
            </a:r>
            <a:r>
              <a:rPr lang="en-CA" dirty="0" smtClean="0"/>
              <a:t>		American Beech</a:t>
            </a:r>
            <a:endParaRPr lang="en-CA" dirty="0"/>
          </a:p>
        </p:txBody>
      </p: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0" y="285728"/>
            <a:ext cx="2228776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Mediterranean Forest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dirty="0" smtClean="0"/>
              <a:t>These regions are home to a tremendous diversity of habitats and species. Vegetation types can range from </a:t>
            </a:r>
            <a:r>
              <a:rPr lang="en-CA" dirty="0" smtClean="0">
                <a:hlinkClick r:id="rId2" tooltip="Forest"/>
              </a:rPr>
              <a:t>forests</a:t>
            </a:r>
            <a:r>
              <a:rPr lang="en-CA" dirty="0" smtClean="0"/>
              <a:t> to </a:t>
            </a:r>
            <a:r>
              <a:rPr lang="en-CA" dirty="0" smtClean="0">
                <a:hlinkClick r:id="rId3" tooltip="Woodland"/>
              </a:rPr>
              <a:t>woodlands</a:t>
            </a:r>
            <a:r>
              <a:rPr lang="en-CA" dirty="0" smtClean="0"/>
              <a:t>, </a:t>
            </a:r>
            <a:r>
              <a:rPr lang="en-CA" dirty="0" smtClean="0">
                <a:hlinkClick r:id="rId4" tooltip="Savanna"/>
              </a:rPr>
              <a:t>savannas</a:t>
            </a:r>
            <a:r>
              <a:rPr lang="en-CA" dirty="0" smtClean="0"/>
              <a:t>, </a:t>
            </a:r>
            <a:r>
              <a:rPr lang="en-CA" dirty="0" err="1" smtClean="0">
                <a:hlinkClick r:id="rId5" tooltip="Shrubland"/>
              </a:rPr>
              <a:t>shrublands</a:t>
            </a:r>
            <a:r>
              <a:rPr lang="en-CA" dirty="0" smtClean="0"/>
              <a:t>, and </a:t>
            </a:r>
            <a:r>
              <a:rPr lang="en-CA" dirty="0" smtClean="0">
                <a:hlinkClick r:id="rId6" tooltip="Grassland"/>
              </a:rPr>
              <a:t>grasslands</a:t>
            </a:r>
            <a:r>
              <a:rPr lang="en-CA" dirty="0" smtClean="0"/>
              <a:t>; :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Temp. Range :Warm subtropical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Precipitation: Semi arid less than 1000mm per year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Trees of the Mediterranean forest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7085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dirty="0" smtClean="0"/>
              <a:t>						Olive</a:t>
            </a:r>
          </a:p>
          <a:p>
            <a:pPr>
              <a:buNone/>
            </a:pPr>
            <a:r>
              <a:rPr lang="en-CA" dirty="0" smtClean="0"/>
              <a:t>      			Cork Oak	</a:t>
            </a:r>
          </a:p>
          <a:p>
            <a:endParaRPr lang="en-CA" dirty="0" smtClean="0"/>
          </a:p>
          <a:p>
            <a:pPr>
              <a:buNone/>
            </a:pPr>
            <a:endParaRPr lang="en-CA" dirty="0" smtClean="0"/>
          </a:p>
          <a:p>
            <a:endParaRPr lang="en-CA" dirty="0" smtClean="0"/>
          </a:p>
          <a:p>
            <a:pPr>
              <a:buNone/>
            </a:pPr>
            <a:r>
              <a:rPr lang="en-CA" dirty="0" smtClean="0"/>
              <a:t>Orange				Eucalyptus 						forest</a:t>
            </a:r>
          </a:p>
          <a:p>
            <a:pPr>
              <a:buNone/>
            </a:pPr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</p:txBody>
      </p:sp>
      <p:pic>
        <p:nvPicPr>
          <p:cNvPr id="23554" name="Picture 2" descr="C:\Users\AnnaKay\Pictures\Eucalyptus forest med. forest bi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786322"/>
            <a:ext cx="3214710" cy="1857364"/>
          </a:xfrm>
          <a:prstGeom prst="rect">
            <a:avLst/>
          </a:prstGeom>
          <a:noFill/>
        </p:spPr>
      </p:pic>
      <p:pic>
        <p:nvPicPr>
          <p:cNvPr id="23557" name="Picture 5" descr="http://holylandimports.net/olivewood%20_pictuers_Intro/OliveWoodTrees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715008" y="1428736"/>
            <a:ext cx="2933696" cy="2214578"/>
          </a:xfrm>
          <a:prstGeom prst="rect">
            <a:avLst/>
          </a:prstGeom>
          <a:noFill/>
        </p:spPr>
      </p:pic>
      <p:pic>
        <p:nvPicPr>
          <p:cNvPr id="23556" name="Picture 4" descr="http://www.addo-goodhope.co.za/pics/big/orangetree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1928794" y="3429000"/>
            <a:ext cx="2000264" cy="2928958"/>
          </a:xfrm>
          <a:prstGeom prst="rect">
            <a:avLst/>
          </a:prstGeom>
          <a:noFill/>
        </p:spPr>
      </p:pic>
      <p:pic>
        <p:nvPicPr>
          <p:cNvPr id="23555" name="Picture 3" descr="http://www.treevolution.co.za/wp-content/uploads/2008/11/corktree.jpg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357158" y="1214422"/>
            <a:ext cx="2143140" cy="2214578"/>
          </a:xfrm>
          <a:prstGeom prst="rect">
            <a:avLst/>
          </a:prstGeom>
          <a:noFill/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42640" tIns="228528" rIns="1142640" bIns="34279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Mediterranean Forest</a:t>
            </a:r>
            <a:endParaRPr kumimoji="0" lang="en-CA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CA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CA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3086100"/>
            <a:ext cx="18473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7200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Orange tree</a:t>
            </a:r>
            <a:endParaRPr kumimoji="0" lang="en-CA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9934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1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Cork Oak tree</a:t>
            </a:r>
            <a:endParaRPr kumimoji="0" lang="en-CA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CA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CA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CA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a species?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</a:t>
            </a:r>
            <a:r>
              <a:rPr lang="en-CA" b="1" dirty="0" smtClean="0">
                <a:solidFill>
                  <a:srgbClr val="C00000"/>
                </a:solidFill>
              </a:rPr>
              <a:t>species</a:t>
            </a:r>
            <a:r>
              <a:rPr lang="en-CA" dirty="0" smtClean="0"/>
              <a:t> is a living organism</a:t>
            </a:r>
          </a:p>
          <a:p>
            <a:r>
              <a:rPr lang="en-CA" dirty="0" smtClean="0"/>
              <a:t>Two organisms belong to the same species if they:</a:t>
            </a:r>
          </a:p>
          <a:p>
            <a:pPr lvl="1"/>
            <a:r>
              <a:rPr lang="en-CA" dirty="0" smtClean="0"/>
              <a:t>Look similar</a:t>
            </a:r>
          </a:p>
          <a:p>
            <a:pPr lvl="1"/>
            <a:r>
              <a:rPr lang="en-CA" dirty="0" smtClean="0"/>
              <a:t>Can reproduce </a:t>
            </a:r>
          </a:p>
          <a:p>
            <a:pPr lvl="1"/>
            <a:r>
              <a:rPr lang="en-CA" dirty="0" smtClean="0"/>
              <a:t>Produce fertile offspring</a:t>
            </a:r>
            <a:endParaRPr lang="en-CA" dirty="0"/>
          </a:p>
        </p:txBody>
      </p:sp>
      <p:pic>
        <p:nvPicPr>
          <p:cNvPr id="6" name="Picture 5" descr="evening grosbe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1559949" cy="1427187"/>
          </a:xfrm>
          <a:prstGeom prst="rect">
            <a:avLst/>
          </a:prstGeom>
        </p:spPr>
      </p:pic>
      <p:pic>
        <p:nvPicPr>
          <p:cNvPr id="7" name="Picture 6" descr="mating ritual 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797152"/>
            <a:ext cx="2619375" cy="1743075"/>
          </a:xfrm>
          <a:prstGeom prst="rect">
            <a:avLst/>
          </a:prstGeom>
        </p:spPr>
      </p:pic>
      <p:pic>
        <p:nvPicPr>
          <p:cNvPr id="8" name="Picture 7" descr="pigeon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2780928"/>
            <a:ext cx="2466975" cy="1847850"/>
          </a:xfrm>
          <a:prstGeom prst="rect">
            <a:avLst/>
          </a:prstGeom>
        </p:spPr>
      </p:pic>
      <p:pic>
        <p:nvPicPr>
          <p:cNvPr id="9" name="Picture 8" descr="Crabapple in bloo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260648"/>
            <a:ext cx="1734459" cy="1299170"/>
          </a:xfrm>
          <a:prstGeom prst="rect">
            <a:avLst/>
          </a:prstGeom>
        </p:spPr>
      </p:pic>
      <p:pic>
        <p:nvPicPr>
          <p:cNvPr id="10" name="Picture 9" descr="DSCF056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4509120"/>
            <a:ext cx="3131840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Tropical </a:t>
            </a:r>
            <a:r>
              <a:rPr lang="en-CA" dirty="0" err="1" smtClean="0"/>
              <a:t>Savana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CA" b="1" dirty="0" smtClean="0"/>
          </a:p>
          <a:p>
            <a:r>
              <a:rPr lang="en-CA" b="1" dirty="0" smtClean="0"/>
              <a:t>Climate.</a:t>
            </a:r>
            <a:r>
              <a:rPr lang="en-CA" dirty="0" smtClean="0"/>
              <a:t> A tropical wet and dry climate predominates in areas covered by </a:t>
            </a:r>
            <a:r>
              <a:rPr lang="en-CA" dirty="0" err="1" smtClean="0"/>
              <a:t>savanna</a:t>
            </a:r>
            <a:r>
              <a:rPr lang="en-CA" dirty="0" smtClean="0"/>
              <a:t> growth.</a:t>
            </a:r>
          </a:p>
          <a:p>
            <a:r>
              <a:rPr lang="en-CA" dirty="0" smtClean="0"/>
              <a:t> Mean monthly temperatures are at or above 64° F </a:t>
            </a:r>
          </a:p>
          <a:p>
            <a:r>
              <a:rPr lang="en-CA" dirty="0" smtClean="0"/>
              <a:t>Annual precipitation averages between 30 and 50 inches. For at least five months of the year, during the dry season, less than 4 inches a month are received. The dry season is associated with the low sun period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Tropical Savannas of the world</a:t>
            </a:r>
            <a:endParaRPr lang="en-CA" dirty="0"/>
          </a:p>
        </p:txBody>
      </p:sp>
      <p:pic>
        <p:nvPicPr>
          <p:cNvPr id="6" name="Content Placeholder 5" descr="svanama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714488"/>
            <a:ext cx="6500858" cy="392909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Tree Savannah 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CA" dirty="0" smtClean="0"/>
              <a:t>			Teak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CA" dirty="0" smtClean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CA" dirty="0" smtClean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CA" dirty="0" smtClean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CA" dirty="0" smtClean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CA" dirty="0" smtClean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CA" dirty="0" smtClean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CA" dirty="0" smtClean="0"/>
              <a:t>Date			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CA" dirty="0" smtClean="0"/>
              <a:t>			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CA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CA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CA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D			                  </a:t>
            </a:r>
            <a:r>
              <a:rPr lang="en-CA" sz="2200" dirty="0" smtClean="0">
                <a:latin typeface="Arial" pitchFamily="34" charset="0"/>
                <a:cs typeface="Arial" pitchFamily="34" charset="0"/>
              </a:rPr>
              <a:t>Palm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CA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</a:t>
            </a:r>
            <a:endParaRPr lang="en-CA" sz="105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CA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CA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CA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CA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CA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				</a:t>
            </a:r>
          </a:p>
        </p:txBody>
      </p:sp>
      <p:pic>
        <p:nvPicPr>
          <p:cNvPr id="8194" name="Picture 2" descr="http://soe.ucdavis.edu/ss0708/pimentela/images/palm-tree-on-beach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429256" y="4143380"/>
            <a:ext cx="3000375" cy="2247900"/>
          </a:xfrm>
          <a:prstGeom prst="rect">
            <a:avLst/>
          </a:prstGeom>
          <a:noFill/>
        </p:spPr>
      </p:pic>
      <p:pic>
        <p:nvPicPr>
          <p:cNvPr id="8193" name="Picture 1" descr="http://www.hobotraveler.com/208-asia/207-572-mexico-palm-coconut-tree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71472" y="4143380"/>
            <a:ext cx="2743200" cy="2362191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6810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8" name="Picture 6" descr="C:\Users\AnnaKay\Pictures\teak%20tre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1357298"/>
            <a:ext cx="3030270" cy="2645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Tropical Forest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2700" b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tropical rain forest is a forest </a:t>
            </a:r>
            <a:r>
              <a:rPr lang="en-CA" sz="1800" b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 ta</a:t>
            </a:r>
            <a:r>
              <a:rPr lang="en-CA" sz="2200" b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ll trees in a region of year-round warmth.</a:t>
            </a:r>
            <a:r>
              <a:rPr lang="en-CA" sz="2400" b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Almost all rain forests lie near the equator.</a:t>
            </a:r>
            <a:endParaRPr lang="en-CA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:Map: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Temp. Range:</a:t>
            </a:r>
            <a:r>
              <a:rPr lang="en-CA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CA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 temperature in a rain forest rarely gets higher than 93 °F (34 °C) or drops below 68 °F (20 °C); </a:t>
            </a:r>
          </a:p>
          <a:p>
            <a:pPr>
              <a:buNone/>
            </a:pPr>
            <a:endParaRPr lang="en-CA" sz="2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en-CA" dirty="0" smtClean="0"/>
              <a:t>Precipitation:</a:t>
            </a:r>
            <a:r>
              <a:rPr lang="en-CA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Rain forests belong to the tropical wet climate group. average humidity is between 77 and 88%; rainfall is often more than 100 inches a year. An average of 50 to 260 inches (125 to 660 cm.) of rain falls yearly. </a:t>
            </a:r>
            <a:r>
              <a:rPr lang="en-US" sz="2000" b="1" dirty="0" smtClean="0">
                <a:latin typeface="Arial"/>
                <a:ea typeface="Times New Roman"/>
              </a:rPr>
              <a:t>Tropical Forest</a:t>
            </a:r>
            <a:endParaRPr lang="en-CA" sz="20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buNone/>
            </a:pPr>
            <a:endParaRPr lang="en-CA" sz="2000" dirty="0" smtClean="0">
              <a:latin typeface="Times New Roman"/>
              <a:ea typeface="Times New Roman"/>
            </a:endParaRPr>
          </a:p>
          <a:p>
            <a:pPr>
              <a:buNone/>
            </a:pPr>
            <a:endParaRPr lang="en-CA" sz="2000" dirty="0" smtClean="0"/>
          </a:p>
        </p:txBody>
      </p:sp>
      <p:pic>
        <p:nvPicPr>
          <p:cNvPr id="7170" name="Picture 2" descr="C:\Users\AnnaKay\Pictures\AI0J8UJCAAEM1NNCA80BIO7CA3G6RRGCAC8YLRACAJMTS1OCAXPILRNCA7BTF72CAGX59RVCADP0Y5ZCAA7WRUXCA1Y1ZVZCAGUM02OCABUAAU6CAB7TOHOCAEKYG0MCA0QOVHKCA53L69WCARLEK0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000240"/>
            <a:ext cx="3357586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Trees of the tropical rain forest</a:t>
            </a:r>
            <a:br>
              <a:rPr lang="en-CA" dirty="0" smtClean="0"/>
            </a:br>
            <a:r>
              <a:rPr lang="en-CA" dirty="0" smtClean="0"/>
              <a:t>		</a:t>
            </a:r>
            <a:endParaRPr lang="en-CA" dirty="0"/>
          </a:p>
        </p:txBody>
      </p:sp>
      <p:pic>
        <p:nvPicPr>
          <p:cNvPr id="4" name="Content Placeholder 3" descr="rainforestregrow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357430"/>
            <a:ext cx="3810000" cy="2857500"/>
          </a:xfrm>
        </p:spPr>
      </p:pic>
      <p:pic>
        <p:nvPicPr>
          <p:cNvPr id="25602" name="Picture 2" descr="C:\Users\AnnaKay\Pictures\1-banana-tr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785926"/>
            <a:ext cx="3556000" cy="4429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Taxonomy</a:t>
            </a:r>
            <a:br>
              <a:rPr lang="en-CA" dirty="0" smtClean="0"/>
            </a:br>
            <a:r>
              <a:rPr lang="en-CA" sz="1000" dirty="0" smtClean="0"/>
              <a:t>or</a:t>
            </a:r>
            <a:r>
              <a:rPr lang="en-CA" dirty="0" smtClean="0"/>
              <a:t> </a:t>
            </a:r>
            <a:br>
              <a:rPr lang="en-CA" dirty="0" smtClean="0"/>
            </a:br>
            <a:r>
              <a:rPr lang="en-CA" dirty="0" smtClean="0"/>
              <a:t>How do you name an organism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04496"/>
          </a:xfrm>
        </p:spPr>
        <p:txBody>
          <a:bodyPr/>
          <a:lstStyle/>
          <a:p>
            <a:pPr>
              <a:buNone/>
            </a:pPr>
            <a:r>
              <a:rPr lang="en-CA" dirty="0" smtClean="0"/>
              <a:t>There are 6 groups of different kinds of cells so there are 2 domains and 5 kingdoms.</a:t>
            </a:r>
            <a:endParaRPr lang="en-CA" dirty="0"/>
          </a:p>
        </p:txBody>
      </p:sp>
      <p:pic>
        <p:nvPicPr>
          <p:cNvPr id="4" name="Picture 3" descr="Six types of cell (Kingdoms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058804"/>
            <a:ext cx="6336704" cy="3620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Scientific name </a:t>
            </a:r>
            <a:r>
              <a:rPr lang="en-CA" dirty="0" err="1" smtClean="0"/>
              <a:t>vs</a:t>
            </a:r>
            <a:r>
              <a:rPr lang="en-CA" dirty="0" smtClean="0"/>
              <a:t> common name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Common Names :can cause confusion when the same name is used for different things.</a:t>
            </a:r>
          </a:p>
          <a:p>
            <a:r>
              <a:rPr lang="en-CA" dirty="0" smtClean="0"/>
              <a:t>Golden delicious apple</a:t>
            </a:r>
          </a:p>
          <a:p>
            <a:endParaRPr lang="en-CA" dirty="0" smtClean="0"/>
          </a:p>
          <a:p>
            <a:r>
              <a:rPr lang="en-CA" dirty="0" err="1" smtClean="0"/>
              <a:t>MacKintosh</a:t>
            </a:r>
            <a:r>
              <a:rPr lang="en-CA" dirty="0" smtClean="0"/>
              <a:t> apple,</a:t>
            </a:r>
          </a:p>
          <a:p>
            <a:pPr>
              <a:buNone/>
            </a:pPr>
            <a:r>
              <a:rPr lang="en-CA" dirty="0" smtClean="0"/>
              <a:t> </a:t>
            </a:r>
          </a:p>
          <a:p>
            <a:r>
              <a:rPr lang="en-CA" dirty="0" smtClean="0"/>
              <a:t>Love apple,</a:t>
            </a:r>
          </a:p>
          <a:p>
            <a:endParaRPr lang="en-CA" dirty="0" smtClean="0"/>
          </a:p>
          <a:p>
            <a:r>
              <a:rPr lang="en-CA" dirty="0" smtClean="0"/>
              <a:t> Road apple.</a:t>
            </a:r>
            <a:endParaRPr lang="en-CA" dirty="0"/>
          </a:p>
        </p:txBody>
      </p:sp>
      <p:pic>
        <p:nvPicPr>
          <p:cNvPr id="4" name="Picture 3" descr="MacKintosh app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3356992"/>
            <a:ext cx="1970139" cy="1368152"/>
          </a:xfrm>
          <a:prstGeom prst="rect">
            <a:avLst/>
          </a:prstGeom>
        </p:spPr>
      </p:pic>
      <p:pic>
        <p:nvPicPr>
          <p:cNvPr id="5" name="Picture 4" descr="road appl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5517232"/>
            <a:ext cx="1512168" cy="1132666"/>
          </a:xfrm>
          <a:prstGeom prst="rect">
            <a:avLst/>
          </a:prstGeom>
        </p:spPr>
      </p:pic>
      <p:pic>
        <p:nvPicPr>
          <p:cNvPr id="6" name="Picture 5" descr="goldendelicious appl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492896"/>
            <a:ext cx="1202608" cy="1080120"/>
          </a:xfrm>
          <a:prstGeom prst="rect">
            <a:avLst/>
          </a:prstGeom>
        </p:spPr>
      </p:pic>
      <p:pic>
        <p:nvPicPr>
          <p:cNvPr id="7" name="Picture 6" descr="tomato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4077072"/>
            <a:ext cx="1633141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Two different names same tree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Box Elder			Manitoba Maple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Common names cause bad communication.</a:t>
            </a:r>
            <a:endParaRPr lang="en-CA" dirty="0"/>
          </a:p>
        </p:txBody>
      </p:sp>
      <p:pic>
        <p:nvPicPr>
          <p:cNvPr id="4" name="Picture 3" descr="manitoba map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060848"/>
            <a:ext cx="3672408" cy="3530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Scientific Names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Are all in the same language.....</a:t>
            </a:r>
            <a:r>
              <a:rPr lang="en-CA" i="1" dirty="0" smtClean="0"/>
              <a:t>Latin</a:t>
            </a:r>
          </a:p>
          <a:p>
            <a:pPr>
              <a:buNone/>
            </a:pPr>
            <a:r>
              <a:rPr lang="en-CA" i="1" dirty="0" smtClean="0"/>
              <a:t>(</a:t>
            </a:r>
            <a:r>
              <a:rPr lang="en-CA" dirty="0" smtClean="0"/>
              <a:t>when you use a foreign language you always put it in italics....</a:t>
            </a:r>
            <a:r>
              <a:rPr lang="en-CA" i="1" dirty="0" smtClean="0"/>
              <a:t>Voila).</a:t>
            </a:r>
          </a:p>
          <a:p>
            <a:pPr>
              <a:buNone/>
            </a:pPr>
            <a:r>
              <a:rPr lang="en-CA" dirty="0" smtClean="0"/>
              <a:t>It’s a dead language that no one speaks so no country’s scientist is better than any other and we can all understand what we are talking about.</a:t>
            </a:r>
          </a:p>
          <a:p>
            <a:pPr>
              <a:buNone/>
            </a:pPr>
            <a:r>
              <a:rPr lang="en-CA" dirty="0" smtClean="0"/>
              <a:t>The order of taxonomy:</a:t>
            </a:r>
          </a:p>
          <a:p>
            <a:pPr>
              <a:buNone/>
            </a:pPr>
            <a:r>
              <a:rPr lang="en-CA" sz="2400" u="sng" dirty="0" smtClean="0"/>
              <a:t>K</a:t>
            </a:r>
            <a:r>
              <a:rPr lang="en-CA" sz="2400" dirty="0" smtClean="0"/>
              <a:t>ingdom </a:t>
            </a:r>
            <a:r>
              <a:rPr lang="en-CA" sz="2400" u="sng" dirty="0" smtClean="0"/>
              <a:t>Ph</a:t>
            </a:r>
            <a:r>
              <a:rPr lang="en-CA" sz="2400" dirty="0" smtClean="0"/>
              <a:t>ylum </a:t>
            </a:r>
            <a:r>
              <a:rPr lang="en-CA" sz="2400" u="sng" dirty="0" smtClean="0"/>
              <a:t>C</a:t>
            </a:r>
            <a:r>
              <a:rPr lang="en-CA" sz="2400" dirty="0" smtClean="0"/>
              <a:t>lass </a:t>
            </a:r>
            <a:r>
              <a:rPr lang="en-CA" sz="2400" u="sng" dirty="0" smtClean="0"/>
              <a:t>O</a:t>
            </a:r>
            <a:r>
              <a:rPr lang="en-CA" sz="2400" dirty="0" smtClean="0"/>
              <a:t>rder </a:t>
            </a:r>
            <a:r>
              <a:rPr lang="en-CA" sz="2400" u="sng" dirty="0" smtClean="0"/>
              <a:t>F</a:t>
            </a:r>
            <a:r>
              <a:rPr lang="en-CA" sz="2400" dirty="0" smtClean="0"/>
              <a:t>amily </a:t>
            </a:r>
            <a:r>
              <a:rPr lang="en-CA" sz="2400" u="sng" dirty="0" smtClean="0"/>
              <a:t>G</a:t>
            </a:r>
            <a:r>
              <a:rPr lang="en-CA" sz="2400" dirty="0" smtClean="0"/>
              <a:t>enus </a:t>
            </a:r>
            <a:r>
              <a:rPr lang="en-CA" sz="2400" u="sng" dirty="0" smtClean="0"/>
              <a:t>S</a:t>
            </a:r>
            <a:r>
              <a:rPr lang="en-CA" sz="2400" dirty="0" smtClean="0"/>
              <a:t>pecies</a:t>
            </a:r>
          </a:p>
          <a:p>
            <a:pPr>
              <a:buNone/>
            </a:pPr>
            <a:r>
              <a:rPr lang="en-CA" sz="2400" u="sng" dirty="0" smtClean="0"/>
              <a:t>K</a:t>
            </a:r>
            <a:r>
              <a:rPr lang="en-CA" sz="2400" dirty="0" smtClean="0"/>
              <a:t>ing          </a:t>
            </a:r>
            <a:r>
              <a:rPr lang="en-CA" sz="2400" u="sng" dirty="0" smtClean="0"/>
              <a:t>Ph</a:t>
            </a:r>
            <a:r>
              <a:rPr lang="en-CA" sz="2400" dirty="0" smtClean="0"/>
              <a:t>ilip    </a:t>
            </a:r>
            <a:r>
              <a:rPr lang="en-CA" sz="2400" u="sng" dirty="0" smtClean="0"/>
              <a:t>c</a:t>
            </a:r>
            <a:r>
              <a:rPr lang="en-CA" sz="2400" dirty="0" smtClean="0"/>
              <a:t>ried   </a:t>
            </a:r>
            <a:r>
              <a:rPr lang="en-CA" sz="2400" u="sng" dirty="0" smtClean="0"/>
              <a:t>o</a:t>
            </a:r>
            <a:r>
              <a:rPr lang="en-CA" sz="2400" dirty="0" smtClean="0"/>
              <a:t>ut    “</a:t>
            </a:r>
            <a:r>
              <a:rPr lang="en-CA" sz="2400" u="sng" dirty="0" smtClean="0"/>
              <a:t>f</a:t>
            </a:r>
            <a:r>
              <a:rPr lang="en-CA" sz="2400" dirty="0" smtClean="0"/>
              <a:t>or    </a:t>
            </a:r>
            <a:r>
              <a:rPr lang="en-CA" sz="2400" u="sng" dirty="0" smtClean="0"/>
              <a:t>g</a:t>
            </a:r>
            <a:r>
              <a:rPr lang="en-CA" sz="2400" dirty="0" smtClean="0"/>
              <a:t>oodness   </a:t>
            </a:r>
            <a:r>
              <a:rPr lang="en-CA" sz="2400" u="sng" dirty="0" smtClean="0"/>
              <a:t>s</a:t>
            </a:r>
            <a:r>
              <a:rPr lang="en-CA" sz="2400" dirty="0" smtClean="0"/>
              <a:t>ake”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755576" y="692696"/>
            <a:ext cx="7776864" cy="5760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/>
          <p:cNvSpPr/>
          <p:nvPr/>
        </p:nvSpPr>
        <p:spPr>
          <a:xfrm>
            <a:off x="2915816" y="2420888"/>
            <a:ext cx="3744416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1547664" y="1124744"/>
            <a:ext cx="6480720" cy="4680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2123728" y="1628800"/>
            <a:ext cx="5400600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2483768" y="2060848"/>
            <a:ext cx="4536504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1187624" y="764704"/>
            <a:ext cx="118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Kingdom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1619672" y="119675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Phylum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2267744" y="170080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Class    </a:t>
            </a:r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2627784" y="21328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Order   </a:t>
            </a:r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2411760" y="76470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/>
              <a:t>Animalia</a:t>
            </a:r>
            <a:endParaRPr lang="en-CA" dirty="0"/>
          </a:p>
        </p:txBody>
      </p:sp>
      <p:sp>
        <p:nvSpPr>
          <p:cNvPr id="19" name="TextBox 18"/>
          <p:cNvSpPr txBox="1"/>
          <p:nvPr/>
        </p:nvSpPr>
        <p:spPr>
          <a:xfrm>
            <a:off x="2843808" y="11967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/>
              <a:t>Chordata</a:t>
            </a:r>
            <a:endParaRPr lang="en-CA" dirty="0"/>
          </a:p>
        </p:txBody>
      </p:sp>
      <p:sp>
        <p:nvSpPr>
          <p:cNvPr id="21" name="TextBox 20"/>
          <p:cNvSpPr txBox="1"/>
          <p:nvPr/>
        </p:nvSpPr>
        <p:spPr>
          <a:xfrm>
            <a:off x="6444208" y="332656"/>
            <a:ext cx="2476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Domestic cat .....meow</a:t>
            </a:r>
            <a:endParaRPr lang="en-CA" dirty="0"/>
          </a:p>
        </p:txBody>
      </p:sp>
      <p:pic>
        <p:nvPicPr>
          <p:cNvPr id="22" name="Picture 21" descr="IMG000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4675" y="1772816"/>
            <a:ext cx="2219325" cy="3124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059832" y="16288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/>
              <a:t>Mamalia</a:t>
            </a:r>
            <a:endParaRPr lang="en-CA" dirty="0"/>
          </a:p>
        </p:txBody>
      </p:sp>
      <p:sp>
        <p:nvSpPr>
          <p:cNvPr id="24" name="TextBox 23"/>
          <p:cNvSpPr txBox="1"/>
          <p:nvPr/>
        </p:nvSpPr>
        <p:spPr>
          <a:xfrm>
            <a:off x="3707904" y="206084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/>
              <a:t>Carnivora</a:t>
            </a:r>
            <a:endParaRPr lang="en-CA" dirty="0"/>
          </a:p>
        </p:txBody>
      </p:sp>
      <p:sp>
        <p:nvSpPr>
          <p:cNvPr id="29" name="Rectangle 28"/>
          <p:cNvSpPr/>
          <p:nvPr/>
        </p:nvSpPr>
        <p:spPr>
          <a:xfrm>
            <a:off x="2843808" y="2564904"/>
            <a:ext cx="3960440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TextBox 29"/>
          <p:cNvSpPr txBox="1"/>
          <p:nvPr/>
        </p:nvSpPr>
        <p:spPr>
          <a:xfrm>
            <a:off x="2915816" y="26369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Family</a:t>
            </a:r>
            <a:endParaRPr lang="en-CA" dirty="0"/>
          </a:p>
        </p:txBody>
      </p:sp>
      <p:sp>
        <p:nvSpPr>
          <p:cNvPr id="31" name="TextBox 30"/>
          <p:cNvSpPr txBox="1"/>
          <p:nvPr/>
        </p:nvSpPr>
        <p:spPr>
          <a:xfrm>
            <a:off x="3995936" y="263691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/>
              <a:t>Felidae</a:t>
            </a:r>
            <a:endParaRPr lang="en-CA" dirty="0"/>
          </a:p>
        </p:txBody>
      </p:sp>
      <p:sp>
        <p:nvSpPr>
          <p:cNvPr id="32" name="Rectangle 31"/>
          <p:cNvSpPr/>
          <p:nvPr/>
        </p:nvSpPr>
        <p:spPr>
          <a:xfrm>
            <a:off x="3203848" y="3068960"/>
            <a:ext cx="331236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TextBox 32"/>
          <p:cNvSpPr txBox="1"/>
          <p:nvPr/>
        </p:nvSpPr>
        <p:spPr>
          <a:xfrm>
            <a:off x="3275856" y="31409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 smtClean="0"/>
              <a:t>Genus</a:t>
            </a:r>
            <a:endParaRPr lang="en-CA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4067944" y="314096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 err="1" smtClean="0"/>
              <a:t>Felis</a:t>
            </a:r>
            <a:endParaRPr lang="en-CA" i="1" dirty="0"/>
          </a:p>
        </p:txBody>
      </p:sp>
      <p:sp>
        <p:nvSpPr>
          <p:cNvPr id="35" name="Rectangle 34"/>
          <p:cNvSpPr/>
          <p:nvPr/>
        </p:nvSpPr>
        <p:spPr>
          <a:xfrm>
            <a:off x="3635896" y="3645024"/>
            <a:ext cx="25922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TextBox 35"/>
          <p:cNvSpPr txBox="1"/>
          <p:nvPr/>
        </p:nvSpPr>
        <p:spPr>
          <a:xfrm>
            <a:off x="3707904" y="371703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 smtClean="0"/>
              <a:t>species</a:t>
            </a:r>
            <a:endParaRPr lang="en-CA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4716016" y="371703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 err="1" smtClean="0"/>
              <a:t>catus</a:t>
            </a:r>
            <a:endParaRPr lang="en-CA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7380312" y="501317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 err="1" smtClean="0">
                <a:solidFill>
                  <a:schemeClr val="bg1"/>
                </a:solidFill>
              </a:rPr>
              <a:t>Felis</a:t>
            </a:r>
            <a:r>
              <a:rPr lang="en-CA" i="1" dirty="0" smtClean="0">
                <a:solidFill>
                  <a:schemeClr val="bg1"/>
                </a:solidFill>
              </a:rPr>
              <a:t> </a:t>
            </a:r>
            <a:r>
              <a:rPr lang="en-CA" i="1" dirty="0" err="1" smtClean="0">
                <a:solidFill>
                  <a:schemeClr val="bg1"/>
                </a:solidFill>
              </a:rPr>
              <a:t>catus</a:t>
            </a:r>
            <a:endParaRPr lang="en-CA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98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1800"/>
                            </p:stCondLst>
                            <p:childTnLst>
                              <p:par>
                                <p:cTn id="9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/>
      <p:bldP spid="18" grpId="0"/>
      <p:bldP spid="19" grpId="0"/>
      <p:bldP spid="23" grpId="0"/>
      <p:bldP spid="24" grpId="0"/>
      <p:bldP spid="29" grpId="0" animBg="1"/>
      <p:bldP spid="30" grpId="0"/>
      <p:bldP spid="31" grpId="0"/>
      <p:bldP spid="32" grpId="0" animBg="1"/>
      <p:bldP spid="33" grpId="0"/>
      <p:bldP spid="34" grpId="0"/>
      <p:bldP spid="35" grpId="0" animBg="1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How living things are organized in groups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b="1" dirty="0" smtClean="0">
                <a:solidFill>
                  <a:srgbClr val="FFC000"/>
                </a:solidFill>
              </a:rPr>
              <a:t>Populations</a:t>
            </a:r>
            <a:r>
              <a:rPr lang="en-CA" dirty="0" smtClean="0"/>
              <a:t>: all the same </a:t>
            </a:r>
            <a:r>
              <a:rPr lang="en-CA" b="1" dirty="0" smtClean="0">
                <a:solidFill>
                  <a:srgbClr val="FF0000"/>
                </a:solidFill>
              </a:rPr>
              <a:t>species</a:t>
            </a:r>
            <a:r>
              <a:rPr lang="en-CA" dirty="0" smtClean="0"/>
              <a:t> in the same place at the same time.</a:t>
            </a:r>
          </a:p>
          <a:p>
            <a:pPr lvl="1"/>
            <a:r>
              <a:rPr lang="en-CA" i="1" dirty="0" smtClean="0"/>
              <a:t>All the frogs in the pond this </a:t>
            </a:r>
            <a:r>
              <a:rPr lang="en-CA" i="1" dirty="0" smtClean="0"/>
              <a:t>Fall</a:t>
            </a:r>
            <a:r>
              <a:rPr lang="en-CA" i="1" dirty="0" smtClean="0"/>
              <a:t>.</a:t>
            </a:r>
          </a:p>
          <a:p>
            <a:r>
              <a:rPr lang="en-CA" b="1" dirty="0" smtClean="0">
                <a:solidFill>
                  <a:schemeClr val="accent4">
                    <a:lumMod val="50000"/>
                  </a:schemeClr>
                </a:solidFill>
              </a:rPr>
              <a:t>Communities</a:t>
            </a:r>
            <a:r>
              <a:rPr lang="en-CA" b="1" dirty="0" smtClean="0"/>
              <a:t>: </a:t>
            </a:r>
            <a:r>
              <a:rPr lang="en-CA" dirty="0" smtClean="0"/>
              <a:t>all the </a:t>
            </a:r>
            <a:r>
              <a:rPr lang="en-CA" b="1" dirty="0" smtClean="0">
                <a:solidFill>
                  <a:srgbClr val="FFC000"/>
                </a:solidFill>
              </a:rPr>
              <a:t>populations</a:t>
            </a:r>
            <a:r>
              <a:rPr lang="en-CA" dirty="0" smtClean="0"/>
              <a:t> in the same place at the same time.</a:t>
            </a:r>
          </a:p>
          <a:p>
            <a:pPr lvl="1"/>
            <a:r>
              <a:rPr lang="en-CA" b="1" i="1" dirty="0" smtClean="0"/>
              <a:t>All the plants and animals in the </a:t>
            </a:r>
            <a:r>
              <a:rPr lang="en-CA" b="1" i="1" dirty="0" smtClean="0"/>
              <a:t>pond this Fall.</a:t>
            </a:r>
            <a:endParaRPr lang="en-CA" b="1" i="1" dirty="0" smtClean="0"/>
          </a:p>
          <a:p>
            <a:r>
              <a:rPr lang="en-CA" b="1" dirty="0" smtClean="0">
                <a:solidFill>
                  <a:srgbClr val="00B050"/>
                </a:solidFill>
              </a:rPr>
              <a:t>Ecosystems</a:t>
            </a:r>
            <a:r>
              <a:rPr lang="en-CA" b="1" dirty="0" smtClean="0"/>
              <a:t>: all the </a:t>
            </a:r>
            <a:r>
              <a:rPr lang="en-CA" b="1" dirty="0" smtClean="0">
                <a:solidFill>
                  <a:srgbClr val="002060"/>
                </a:solidFill>
              </a:rPr>
              <a:t>communities</a:t>
            </a:r>
            <a:r>
              <a:rPr lang="en-CA" b="1" dirty="0" smtClean="0"/>
              <a:t> in the same place at the same time plus all the </a:t>
            </a:r>
            <a:r>
              <a:rPr lang="en-CA" b="1" dirty="0" smtClean="0">
                <a:solidFill>
                  <a:schemeClr val="bg1"/>
                </a:solidFill>
              </a:rPr>
              <a:t>nonliving</a:t>
            </a:r>
            <a:r>
              <a:rPr lang="en-CA" b="1" dirty="0" smtClean="0"/>
              <a:t> components of the habitat.</a:t>
            </a:r>
          </a:p>
          <a:p>
            <a:pPr lvl="1"/>
            <a:r>
              <a:rPr lang="en-CA" b="1" i="1" dirty="0" smtClean="0"/>
              <a:t>All the plants and the animals </a:t>
            </a:r>
            <a:r>
              <a:rPr lang="en-CA" b="1" i="1" dirty="0" smtClean="0"/>
              <a:t>and </a:t>
            </a:r>
            <a:r>
              <a:rPr lang="en-CA" b="1" i="1" dirty="0" smtClean="0"/>
              <a:t>the water, oxygen, </a:t>
            </a:r>
            <a:r>
              <a:rPr lang="en-CA" b="1" i="1" dirty="0" smtClean="0"/>
              <a:t>nutrients in the pond </a:t>
            </a:r>
            <a:r>
              <a:rPr lang="en-CA" b="1" i="1" dirty="0" smtClean="0"/>
              <a:t>this Fall.</a:t>
            </a:r>
            <a:endParaRPr lang="en-CA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Habitat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Habitat: The environment in which a specific species lives. It provides them with shelter</a:t>
            </a:r>
          </a:p>
          <a:p>
            <a:r>
              <a:rPr lang="en-CA" dirty="0" smtClean="0"/>
              <a:t>food (food chain and flow of energy)</a:t>
            </a:r>
          </a:p>
          <a:p>
            <a:r>
              <a:rPr lang="en-CA" dirty="0" smtClean="0"/>
              <a:t>and opportunity to meet members of the opposite sex.</a:t>
            </a:r>
          </a:p>
          <a:p>
            <a:endParaRPr lang="en-CA" dirty="0"/>
          </a:p>
        </p:txBody>
      </p:sp>
      <p:pic>
        <p:nvPicPr>
          <p:cNvPr id="4" name="Picture 3" descr="giraffes at water ho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077072"/>
            <a:ext cx="3462680" cy="2304256"/>
          </a:xfrm>
          <a:prstGeom prst="rect">
            <a:avLst/>
          </a:prstGeom>
        </p:spPr>
      </p:pic>
      <p:pic>
        <p:nvPicPr>
          <p:cNvPr id="6" name="Picture 5" descr="Taiga or boreal fore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861048"/>
            <a:ext cx="3128457" cy="2062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560</TotalTime>
  <Words>750</Words>
  <Application>Microsoft Office PowerPoint</Application>
  <PresentationFormat>On-screen Show (4:3)</PresentationFormat>
  <Paragraphs>179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Apex</vt:lpstr>
      <vt:lpstr>Review of sec 1 concepts</vt:lpstr>
      <vt:lpstr>What is a species?</vt:lpstr>
      <vt:lpstr>Taxonomy or  How do you name an organism</vt:lpstr>
      <vt:lpstr>Scientific name vs common name</vt:lpstr>
      <vt:lpstr>Two different names same tree</vt:lpstr>
      <vt:lpstr>Scientific Names</vt:lpstr>
      <vt:lpstr>Slide 7</vt:lpstr>
      <vt:lpstr>How living things are organized in groups</vt:lpstr>
      <vt:lpstr>Habitat</vt:lpstr>
      <vt:lpstr>Adaptations</vt:lpstr>
      <vt:lpstr>Niche</vt:lpstr>
      <vt:lpstr>Biomes of the world</vt:lpstr>
      <vt:lpstr>Importance of forest biomes</vt:lpstr>
      <vt:lpstr>Taiga/Boreal Forest </vt:lpstr>
      <vt:lpstr>Slide 15</vt:lpstr>
      <vt:lpstr>TEMPERATE DECIDUOUS FOREST BIOME </vt:lpstr>
      <vt:lpstr>  </vt:lpstr>
      <vt:lpstr>Mediterranean Forest </vt:lpstr>
      <vt:lpstr>Trees of the Mediterranean forest</vt:lpstr>
      <vt:lpstr>Tropical Savana</vt:lpstr>
      <vt:lpstr>Tropical Savannas of the world</vt:lpstr>
      <vt:lpstr>Tree Savannah  </vt:lpstr>
      <vt:lpstr>Tropical Forest The tropical rain forest is a forest of tall trees in a region of year-round warmth. Almost all rain forests lie near the equator.</vt:lpstr>
      <vt:lpstr>Trees of the tropical rain forest  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Biomes of the world</dc:title>
  <dc:creator>AnnaKay</dc:creator>
  <cp:lastModifiedBy>AnnaKay</cp:lastModifiedBy>
  <cp:revision>45</cp:revision>
  <dcterms:created xsi:type="dcterms:W3CDTF">2009-09-03T23:24:51Z</dcterms:created>
  <dcterms:modified xsi:type="dcterms:W3CDTF">2013-09-04T21:42:51Z</dcterms:modified>
</cp:coreProperties>
</file>