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59" autoAdjust="0"/>
  </p:normalViewPr>
  <p:slideViewPr>
    <p:cSldViewPr>
      <p:cViewPr varScale="1">
        <p:scale>
          <a:sx n="44" d="100"/>
          <a:sy n="44" d="100"/>
        </p:scale>
        <p:origin x="-9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F4C4-E6C4-4A41-9ABD-FB6D5F60A3F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C03E-17E2-4610-9479-E1A84C5E86A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uact=8&amp;docid=3irPND4X2Tj3MM&amp;tbnid=poq4a9fO2mUSSM:&amp;ved=0CAcQjRw&amp;url=http://www.mdpi.com/2075-4442/1/4/102/htm&amp;ei=gjksVPSRCpKayAS-p4GoBA&amp;bvm=bv.76477589,d.aWw&amp;psig=AFQjCNHAwbZqbcWcCBECj5y70zvoOa2yzw&amp;ust=141227076589788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a/url?sa=i&amp;rct=j&amp;q=&amp;esrc=s&amp;frm=1&amp;source=images&amp;cd=&amp;cad=rja&amp;uact=8&amp;docid=PNcFeC1BhzyS0M&amp;tbnid=9C1E_QlvrDcUiM:&amp;ved=0CAcQjRw&amp;url=http://biology-forums.com/index.php?action=gallery;sa=view;id=8793&amp;ei=JzosVJzIE4WnyQS6-4LgCA&amp;bvm=bv.76477589,d.aWw&amp;psig=AFQjCNHAwbZqbcWcCBECj5y70zvoOa2yzw&amp;ust=141227076589788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a/url?sa=i&amp;rct=j&amp;q=&amp;esrc=s&amp;frm=1&amp;source=images&amp;cd=&amp;cad=rja&amp;uact=8&amp;docid=PNcFeC1BhzyS0M&amp;tbnid=9C1E_QlvrDcUiM:&amp;ved=0CAcQjRw&amp;url=http://biology-forums.com/index.php?action=gallery;sa=view;id=8793&amp;ei=JzosVJzIE4WnyQS6-4LgCA&amp;bvm=bv.76477589,d.aWw&amp;psig=AFQjCNHAwbZqbcWcCBECj5y70zvoOa2yzw&amp;ust=1412270765897888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Synovial joint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Movement</a:t>
            </a:r>
          </a:p>
          <a:p>
            <a:r>
              <a:rPr lang="en-CA" dirty="0" smtClean="0"/>
              <a:t>Constraints, properties and deformation</a:t>
            </a:r>
          </a:p>
          <a:p>
            <a:r>
              <a:rPr lang="en-CA" dirty="0" smtClean="0"/>
              <a:t>Hydraulics and levers in action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Synovial Cartilage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Cartilage functions</a:t>
            </a:r>
          </a:p>
          <a:p>
            <a:pPr lvl="1"/>
            <a:r>
              <a:rPr lang="en-CA" dirty="0" smtClean="0"/>
              <a:t>Protect end of bone</a:t>
            </a:r>
          </a:p>
          <a:p>
            <a:pPr lvl="1"/>
            <a:r>
              <a:rPr lang="en-CA" dirty="0" smtClean="0"/>
              <a:t>Reduce friction</a:t>
            </a:r>
          </a:p>
          <a:p>
            <a:pPr lvl="1"/>
            <a:r>
              <a:rPr lang="en-CA" dirty="0" smtClean="0"/>
              <a:t>Allows bones to move</a:t>
            </a:r>
          </a:p>
          <a:p>
            <a:r>
              <a:rPr lang="en-CA" dirty="0" smtClean="0"/>
              <a:t>Cartilage properties</a:t>
            </a:r>
          </a:p>
          <a:p>
            <a:pPr lvl="1"/>
            <a:r>
              <a:rPr lang="en-CA" dirty="0" smtClean="0"/>
              <a:t>Resilient</a:t>
            </a:r>
          </a:p>
          <a:p>
            <a:pPr lvl="1"/>
            <a:r>
              <a:rPr lang="en-CA" dirty="0" smtClean="0"/>
              <a:t>Hard</a:t>
            </a:r>
          </a:p>
          <a:p>
            <a:pPr lvl="1"/>
            <a:r>
              <a:rPr lang="en-CA" dirty="0" smtClean="0"/>
              <a:t>Smooth</a:t>
            </a:r>
          </a:p>
          <a:p>
            <a:pPr lvl="1"/>
            <a:r>
              <a:rPr lang="en-CA" dirty="0" smtClean="0"/>
              <a:t>slippery</a:t>
            </a:r>
            <a:endParaRPr lang="en-CA" dirty="0"/>
          </a:p>
        </p:txBody>
      </p:sp>
      <p:pic>
        <p:nvPicPr>
          <p:cNvPr id="4" name="Picture 2" descr="https://encrypted-tbn0.gstatic.com/images?q=tbn:ANd9GcTyDyTq9PSG1cGUCYxnUre2va4999qAzNGyB8C5rJX5iQA0Yw77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52839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Synovial fluid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Synovial fluid function</a:t>
            </a:r>
          </a:p>
          <a:p>
            <a:pPr lvl="1"/>
            <a:r>
              <a:rPr lang="en-CA" dirty="0" smtClean="0"/>
              <a:t>Reduce shock</a:t>
            </a:r>
          </a:p>
          <a:p>
            <a:pPr lvl="1"/>
            <a:r>
              <a:rPr lang="en-CA" dirty="0" smtClean="0"/>
              <a:t>Lubricate joint</a:t>
            </a:r>
          </a:p>
          <a:p>
            <a:pPr lvl="1"/>
            <a:r>
              <a:rPr lang="en-CA" dirty="0" smtClean="0"/>
              <a:t>Protects tendons, ligaments &amp;bursa</a:t>
            </a:r>
          </a:p>
          <a:p>
            <a:r>
              <a:rPr lang="en-CA" dirty="0" smtClean="0"/>
              <a:t>Synovial fluid properties</a:t>
            </a:r>
          </a:p>
          <a:p>
            <a:pPr lvl="1"/>
            <a:r>
              <a:rPr lang="en-CA" dirty="0" smtClean="0"/>
              <a:t>Non compressible fluid </a:t>
            </a:r>
          </a:p>
          <a:p>
            <a:pPr lvl="1"/>
            <a:r>
              <a:rPr lang="en-CA" dirty="0" smtClean="0"/>
              <a:t>(your joint is hydraulic)</a:t>
            </a:r>
          </a:p>
          <a:p>
            <a:pPr lvl="1"/>
            <a:r>
              <a:rPr lang="en-CA" dirty="0" smtClean="0"/>
              <a:t>Extremely lubricating low in friction</a:t>
            </a:r>
          </a:p>
          <a:p>
            <a:pPr lvl="1"/>
            <a:endParaRPr lang="en-CA" dirty="0"/>
          </a:p>
        </p:txBody>
      </p:sp>
      <p:pic>
        <p:nvPicPr>
          <p:cNvPr id="4" name="Picture 3" descr="tendon sh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105025" cy="2171700"/>
          </a:xfrm>
          <a:prstGeom prst="rect">
            <a:avLst/>
          </a:prstGeom>
        </p:spPr>
      </p:pic>
      <p:pic>
        <p:nvPicPr>
          <p:cNvPr id="5" name="Picture 4" descr="imagesCAL7W6QCsynovial joi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284984"/>
            <a:ext cx="1876425" cy="2438400"/>
          </a:xfrm>
          <a:prstGeom prst="rect">
            <a:avLst/>
          </a:prstGeom>
        </p:spPr>
      </p:pic>
      <p:pic>
        <p:nvPicPr>
          <p:cNvPr id="6" name="Picture 5" descr="bur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91111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task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Choose a synovial joint in your body</a:t>
            </a:r>
          </a:p>
          <a:p>
            <a:r>
              <a:rPr lang="en-CA" dirty="0" smtClean="0"/>
              <a:t>Use materials that have the same properties as the parts of the synovial joint.</a:t>
            </a:r>
          </a:p>
          <a:p>
            <a:r>
              <a:rPr lang="en-CA" dirty="0" smtClean="0"/>
              <a:t>Research your joint well</a:t>
            </a:r>
          </a:p>
          <a:p>
            <a:r>
              <a:rPr lang="en-CA" dirty="0" smtClean="0"/>
              <a:t>Design and build a model of a synovial joint.</a:t>
            </a:r>
          </a:p>
          <a:p>
            <a:r>
              <a:rPr lang="en-CA" dirty="0" smtClean="0"/>
              <a:t>Due Oct</a:t>
            </a:r>
            <a:r>
              <a:rPr lang="en-CA" smtClean="0"/>
              <a:t>.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Synovial joint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Where 2 bones are linked together</a:t>
            </a:r>
          </a:p>
          <a:p>
            <a:r>
              <a:rPr lang="en-CA" sz="3600" dirty="0" smtClean="0"/>
              <a:t>They are linked so that they can move</a:t>
            </a:r>
          </a:p>
          <a:p>
            <a:r>
              <a:rPr lang="en-CA" sz="3600" dirty="0" smtClean="0"/>
              <a:t>They contain a space or a sinus filled with fluid</a:t>
            </a:r>
          </a:p>
          <a:p>
            <a:r>
              <a:rPr lang="en-CA" sz="3600" dirty="0" smtClean="0"/>
              <a:t>This acts like hydraulics and transmits the force or constraint without letting the bones crunch</a:t>
            </a:r>
            <a:endParaRPr lang="en-C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nee 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68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MUExQWFhQVGB8aGBcYFx8aHBcdGhgeGBgaFx4gHCkgGBslHBgYIzciJyotLi4uGB8zODMsNygtLisBCgoKDg0OGxAQGiwkICQ0LCwsLDQsLCwsLCwsKywsLCwsLCwsLCwsLCwsLCwsLCwsLCwsLCwsLCwsLCwsLCwsLP/AABEIAMkA+wMBIgACEQEDEQH/xAAbAAACAwEBAQAAAAAAAAAAAAAABQMEBgIBB//EAEkQAAIBAwEEBwQGBwUHBAMAAAECEQADEiEEBSIxEzJBUWFxgQZCkaEUI1KxwdFTYnKSotLwFTOCsvEWJJOzwuHiB0OjwzRjc//EABkBAQADAQEAAAAAAAAAAAAAAAABAgQDBf/EACkRAQEAAgIBAgUEAwEAAAAAAAABAhEDITESQSIyUXHwgZGx0RNh4QT/2gAMAwEAAhEDEQA/APuNFFFAUUUUBRRRQVN47b0QBiSZ08B/3j4159MI5jWAT5n+h8aXbY3SXwPdXn/h1P8AF91S3TzPefyX8qvYgbu3ybpfhgKxHPnDFf8ApNWdp3iERmaAFEkmkns4OBm+0Z+Mv/1U1uWwwIYAg6EESD51lzzsvTpjJplG/wDUJwYNlIIJ0Yzp4RUq+3rmfqORg6kdkzJ5jlrWP9od2mxtTqslRqFBA4WbOWJ1AGqwOetc7Bb1PYCB7xJ5iJHMVlvNyT3apx4X2bu57bECejB8BkT6QPL40/s71lQWVpI1GD6eHVr5/sd4AoWHCHBI0kxqP6Nb9DoJ0MfCunHy5XzXPkwxniK/+0A6Xo8G5Ezi86AHlj41dG817m/cf+Wk14RtVvxn/L/400H9emorbj3IzXy83bvoXJlWBEckc85B93sINXfpi9z/APDf+Wk27Ww2ll7GJ/iHSfeGFaGrZQV/pi9z/wDDf+Wj6Yvc/wDw3/lqxRVRX+mL3P8A8N/5aqbZvbo9otWivBcRybk9UrBAIjkRnrOhUDtpnVHeW6bV+RdUkFcTqRpkr9h71FAt3f7V23RDdHRs7MAkyVXpTaRn0GORA07Dl2KTVnZ/aC29xVAbB1DI5UgPk2KldNVPOfLTUVL/AGJayyGQORJhiMpuG7Dd4zYmPEjkSKjT2etCINwYhQnGfqwjZKEHIAH5aGQAKDg+0C5wFJTXiEk6K7GFAkmbZEDnNer7SWD2t7xY4khAjYMXYcIAPj48ga6b2dsFcYaIjVyTyYaknU8bc69XciKt0Jq1xWBNyXXi5ysiQTOgI5wIFBYubzthC+pGZtgAElnDYEKO3iBE8hBPITVe/wC0FpCoYXAXBIBtsCSFZyoBElsUbQDsA7RMtvdKCxbsy0WwuL5HPJffLcyxMkzzkzMmok3DaDq4NzJSG67GWVSstJ4uFiIOmsxOtBFt/tElsgKDc1CnEGZZ7KgrpDADaFMz4d8X9k3jbuHFDJAJOnVxc2yD3HJXH+E91VV9nrARECkBAQsMZWbiXdDPY9tI7sY5aVNu3dotPfcmWvPkYBAUBQqqASYGhY97O5jWgv0UUUBRRRQFFFFAVFtV7BGbuHz7PnUtKd+3TwoOZ1/BfSZPpU4zdEG7E0ZzzJgeQ/MzXm3NFtz9lT8cSfxFW1t4qFHYABVHezfVN+sVHoW/ICrW7Q83KmNvwn7gF/CoLW/AxUCzeMu6sQh4AgJDN4NwwBJOQ05xKkLs6zPFHJcjxuI07RxfCkO0bQl0OXFvC0A/SNcZhaODZDrAxwW21IBDHtEVh5L8TTx47hN/6ia7QvAdFGs6OPgZ6zLBnkOVKNhJaSfQMO2Ik9vLt8+ytnvSy1/ZrqAs7o4udE2JdAdcGKEgmGJUc+XPQ1iN3CIU6dmvKZJOnZWbk+rvh9G59ndhToWuXdFWOfIBOI+kx8Kc2t92WuC2G4jHYYEjIAmOEkcpidQJIIrC793nctvsWx2VdiLiXr2IBOvGEAgjSQ2vaBTrad1i90tthc6BrQUFrydHoRqAOIMCAJ8O8zXTG6iuWG+6eb1EXbLfrAH4/wDkaaA/18j8qWb3tTZUiVxxOmsdkCZ7Y51ZtISAelfiE8k8z7nfW/iu8WPLyrbxOF1H8PibbZfME1pgazW9NlbDLpHOBB5Jy5N7ndNMd022a0v1ryvCdE90wPc7oPrXS/Kqa0VW+jN+mufBP5KPozfprnwT+SqJWaKrfRm/TXPgn8lJfaDcZ2i+nDaxFl1yuWelxLMvU41waATOvKg0dFZN123NkD3AMgoIVSBb6a2FcMywX6LMnralpAha7K7UhIXpBxN0WKpDsb7km+cdFNvAzoTk562NBqaKyVpNqa4mZvFUuq0kKoMreUqVC9UE2pKsykGREGut27Tti4NdF1hwhx0YkObdzMDlK59HqBiJ6xE4hq6KyluxtrLLXbysRyAtwI2dCI4OfTZfEjlpWn2cnFcutAnzjWgkooooCiiigKKKKAooooA0ls/WXWc8hy+4fL/NVze20Yrj2t935nl61WzFq0WbsknxPh39w8hV51No90rn5T+U/GfhSbf1w5W7Y56t/wBAHxJqjsG+nfaEEnBslZYGPD9k8zBBEnnM91X0HSbSx7LenqOX8Wvoapcutr5YWXVd7+KiyEJYB3S2MeZlhodRpAM68prOLs63Q9xyxQBonVXCIRlBX6sgjkrJMdsGdB7S3gttQQxlhoNZ4gCpGQymZjwNVNl2cdRgRpwnPrEMQQJJgYqGYfrazWDLy1YdYo7a4sLs2VYcaAKMmVhleUGJaWaZHafSs8+7B9NdespbpBpJAeCAQBMAuBPOBz1rV7S6RkGEqC5A5Ei3rkQsjQrxHXRYAqpsmzpca7fBHEywSTA6IYwx5gSNR3qPWtm0y+6gNmwZguPTXA4yd1OVyQii4pAJ6wIgxHfImazbLMguo5L9ZrZOHWZtSHkDRTPIkHEak17w23tM7WrQTIk9AvFgArOrlptgKFTiAJxEaCvNk3jbZglu5bt2ivWtkC7KKOF8V6NeZEcu6mk7P92Wp2ZE/VjXKR2gNlxSNJDa99G7bnAB9gx6H/Wku4dqtJtW043kFu4Q2JZZNwqGYjXJTiQSD4ctaYXdrtpdbjSGH2h59/7XyrXwZezNzTVOnQEYnkwI+P8Ap86h9nnIyQ8+fqvAx+S/GlVvf6s5GSBQ2AOQkMAIY69XKB6eNWjvC2l4OHTFobrD9lwdezhMeFaZd7jllLPLS0VX+n2v0ifvj86Pp9r9In74/OqCxRVf6fa/SJ++Pzrjeu2Gzaa4ELkQIE+8wXJiASEWciQDCgmDyoLdFI7HtLaxBuRJzI6Em+hW2VDuGRdAM1ByCmZEHmbL7/sAtLGFniCOVYqQGCMFh2BMQsnQ/ZMAzopW3tBYAkl+2fqnlMWwOYxlBlyJiYJEgE1ZsbxtvIRpIUsRBEQxTXThOSsIOvCe6gt0Ul2L2ms3Ldt+MM6oQnRvkekUsMBjLiEfUCIQnsqZfaHZyRxmD7xRwo+r6WGYripwBME6RHPSgaUVV2Db0vBihPCYIZWQiQGEhgDqCKtUBRRRQFFFFAV4zQJPIV7VDe16AFHNv6A9THzqZN0qopNxy57DA8+z4DXzNKvae8zFLFvruQB4ePoAzeagdtO3i2veFBJ8TzPxJApDus67RtTalFKqf1mAdo9Oj9SaZXfScOu/p/PsX2USzeOHVsKQviSQij95G+NP90Wejs5HmRkfvHPl3+prO7osdIVB1ybI+Q0HxUE+b059odtYL0VvS46k6CSEAOZXWARAiY56TFcOXPr79usx3lr6df2obZtzFxcZ2FoI3AoBzAhiysr8OhUT3oY6wqK5tZMC3AuKBiWBENdU4aDhBM6giASOepqHZ0uWgy7OgZgwyDuNVKSWBQljLXB1jprA0E3EvTcBxZWgHVMchOOhJBYarz11BgSKyXbR1FjaeIXM7qxbVWGPNGUGWIiG1ggeHKq9q79QuQg3DyMuDm4ABBYZKVaSCYHyquohnz1BJhQSq2xECT+vmpjTlNSuSy4EwxVoXRuwIMhqGUM88okDsGpGlHZtWRmAKWlxGJYyGCnqBCwlURusACgHaSO7O1i5AYhbzgB+jXCAvR5OGIOfGYEgBg4EEqTXtzZpD3NXusArAiFyP1baMoOBgHXmGHZz7sbNwsLQcviwzUFogKCtpmaJDKYk/Oi3Rxum6vSOAOWgcEN0nOSTz4SSInSeyrm9LZKhhzU/6fOPnWbsX+iNkWwnSQcbV1VtvGQV2DDhLQuvacj4Cteyggg8iPvrrx5arjyYsVtNlumxVmAfVQDAkrwg98i2R5sK0Vu/0uzh+1OIjv7H08QZ9aTb0Uq0DrqZXzkEAf41T0JpruS+vSuo6lwC4vkwk/ewjuStkuq5ZfFj+fb+mg3VfytjWSvCfTkfUQfWrlZ/dbdFewPVbh+ElD8Ml81FaCrZTVcoKg23ZRcQqSy6ghlMEFWDKQfMDQyDyIIJFT0VVJBc9mAbmfTXZZbgusCA103BZXWFCrwWFXhUEcwQZJs/7P2p5vgGLLbkYozNkzLpMkzzJAyaImm1FAh3l7Pl2PRvgLn95qZIzyjxHWgaRkdSCVN7du7RbN9jE3nLQOSiICr4Tk5/WuP30wooElj2atqEi5dythVtuWBa2qKyKBKw3DccEsGJy1JgRMvs9ZwKEEoTJBYnL6roTJ5mVmfEzTWigpbr3athSFJORkk4jsgCFUAaDu85NXaKKAooooCiiigKUhs75PYv4aD55GmV+5irN3AmlGxaK7eH3afflVp4RVbfm0RbMmM2gnuVZZj8J+FL96q1vY7VvlcvNLeDOco9CVHlU2+0zuWLH2iFPkxl/wD40ufGuPau5O0WF/a+MFh80FVvv+eXbCak/f8Ab8qT2d2cDJhyAgeuseihBVffVuX6VWXgSSHuNbtquS3S7wOIgoOGRABnQmm26Vi0CO0k/MgfICs1tu0Z4xqUIZCWMMVwIdOL6ss1woJuAENBkVk5r2vwx3asWle4XFlEIRMejIcCQVVyTjyUHvgA8hXm2Bri9IAV0iEY3AyPiRAkI5Mk6T3Tqa5sBmD3SYDMMcipRDGAbRyrDmCCea5aEgG5b2fG4oBYO3952oSBqEXPmCV01AB8K4uyvvFQ4FvNYYxixPFjLkAKVjJQ2h04ZggEH3bohRmuSsrLJAFxSGxnU6PxidSTqBIrnpWDXDkqoi6BEAeziuRR+atcxMRI0ZiAINT3irXBijAjrsSVAMKQo4wkyqjSRzHaaCnZRrRCA28WthRaBJYqpVeEESUALjlJBEuImuNq2qcXuQQpl21UAqtxQYkqEbJk4sZAkmQJnDIznLE5BZYrj0gDMiSPsZSVE8Ugr21xsFtnZGYmVQ4sEIBZ1Jd35AAq0wSDLCROgbSlt7TdALdEOsx6N2tjRTxFOQNwgZM048ehMU/3U7G2dVOvCQsKRAxiCQR5Hw7KUhAA15kWQzXEyGJAx94YyH4Tov2RJPbf3KpBfilGCsiBTigjGEbkwOIPnJjWrY+XPPwXe0+z3NGBWYkGDzHr5VU2W46LauDGEcgiDorca9vmo/brRb5tyg84+IP5Ck+6rJexfA5grH7QUEfMCt3H3iz71e/z6mu87byrAp3TB5zkh5/a++nOy3bjorApqOUHTvHPsOlJ9gfpNmAH2SB6dU+eJWmO4LsofOR5MA33lq6ecXOzWWluLnenwP50p33bXpkN+092z0ZChbbXQtzIasigmSsYvHDDajLV9RVEsfe2na1Vggvq62+C0UFxQo2aQzXSpzvC9wxkZgcJByPO+tp22xb2m4ty4wtm4FLW7cYDYjeW5ogki+MOcRoQTrWyrx1BBBEg6EHt86DG7z3hta236H6Q/XNt2sgMzLbUhHXoTwlyYOKA4njGmUu2XdocXBntKEXMiEsjFLa7SmBtsbZNxmsgsV49cgQuinXUUGb3+15bxayboboYQJbzR7gclUunE4KdJMroTxCBVe5tO2FiqtdEuA82VC2h9JtqOhYpFwGwbpJOcYgnE6HWUUGTt7VtovW0OeAaMin94BtFxGNzG0Qp6FbbA5WxLSMuqNZRRQFFFFAUUUUFPerxb8yPlxfhVKwvBB7SoPqdam32dFHfP4D8aitnQftCr+yvuV7O+W3ifdDn91VQf81qh9oP7+00d/34/c5PpUm5BO0bQ59y3/mdx/8AWKm9qLH1aXQJNsgnxHJh6gn4CmOO4vllrKfb+Z/1Ju9ZslYBIJEHkdcoOhgGY5VQ3laZcXAUshUuSoAOU9IVIXUkac/dXtq3u26A3OVcCD49h9QR8qt7fsQuiDpqDIkGVOS6gjQHsrFy49uvHkzW77K4C22IngnhJJZy0FeJYIju5jwr3aLbXL+TcKLIAaCGOIaQAxHVLdinzFXtm2G5b1fXlEQRbgAEKCQAs8UARwDSYqps1/BoQkKJULBYyRlHV4YOkRrI1mBXDw0b33C/aLJMryF6EKuOYydUUMFJYFDGrxxDqyaaWl7ASwWDiD1wxjNjyZ5mWnUjvE15c2djBm4WS4G4myHLiAAXLEZaAiTryrxUzRxBLGIBXrYqG4VYkSHHhjAHZRPlVtqiKrMFQfVgqwmCr5IQTJyAY8xMzJBFXLVsBQVOTJxAIRDQGKDkCUgaGNQFjQV5d2UhOIN1QYaHXIlJzXEahiSMTGtzlUO1i5LKzSOlcYkYkp0bMqpEkmI5aj1qNnk4N7niySW7SSQ4UHECRrAGmnfrJqTdDTkR2kk94LHq8yJ0kgHQnlrpV2HdrKyA2rQUMXZgT1iuPAscM6dsRTnRZ5DtNdMZa45WRT3q+gHmflH4n4VS9iuLZbjn37rx5KxUf5aN7XpVioljoviToo8BP4mm27dgFixatDkoA8+8+prfxzUZc7sp3DtCp0ttmUYsTBIHa0fwqlXNwbYis6l05R1h7rsB29xFQ7CMdqvr3yfiqD86t7sb69vHIfEK351ae8Tn5l+38G3061+kT94fnVDfO+xYZFxDFgSMnW3njHBbLaPdM6LIHeRTel+8919NI6W4gZSjKuJV1PeHVgDz1EHXWdIoC/vqwgBZ4klQIJJIuLaIAAknpHRfEsIma5XftglRnq0e43CWc21Fzh+rJdWUBoJZSOYiq9ncK53WbQM9oqFYmBZKMpJI0LFFyA7FGs611/s8mRIe4AzZOoKw5F5rwy4ZADueREiAZoJzvq1wkMCGUPOvVZWdSBGshDpz+IrvZN6JccKk9UmSCpGLYlSrAMDPeKqv7O2yrKGuDJ3eQRILrjAlYxA0CxHfOtS7p3IlgkqzGcuYUAZEMYCqoGon1NBzs/tFs7lQrk5YkHBwIeejaSsBWIIDEwSCBJEV63tDs4XLMx2Do3kjEtkq4yylVY5AQQp10Nc2/Z+0FVZchUspqRqNnYsk6cyWM/KKh2H2Xs2hCluUaKi6YFADigygMxkyZPOglf2jsgrBcglhItuSCqq3VC5EFWBDARGs1I2/rHEQ5YLAJRHcarmIKqZ4IbTkCCeYni5uNcgyXbtth7y4H3FTkyEckB5c6hu+y9k2ltAuttTooxYR0YtgEOrAgKBB5g9tBb/tuxkwz6oJJxbHQBiA0YloIOIMweVd2972CJ6RV8HODDzVoYeoqq/s7aa30bF2GupxkkoEkjGOwGIifDSubXsvs4EFQx78UXt7kVVHoPnrQOqKKKBTvo8Sf17wrkch5j/NFSb6GqH+tCprkj8fvDfjV/aKlW4hxbZ+yB/HdP402gNaKtqCIpNup8b+0Ie1Qf47k/J1psjc6nDwnk+b9v4ZfYr5s3Ds9zl/7bHkQfcb8P8AStBa2uNGmPiR5/a8+fnzrzatit3NLihh8/Q99VG3XdtDgJvWxyB66ju/WFOWY5owthqGVwRowIgjmPIioTu63MhQrfaXhbq4jUc9O/uHcKUi6pOujdxEMPTn8KsptRGkz5k/nWW8LrORLa2W4qYtjeyY5FiV4XZiwAgiFUqoGk66io7u6zkWUCdMSdYgaaCOR89J8K7+lnv+f5zUZ2p/tn4L/LVf8FW/yum3RmwNwyFDBQCwILCCZDAci3ZpOhqezsFu2q5EtgQVNwglSFxBBgaxPxqr9Mb7f3VG+2xrlHjy+6pnAXlple2uBwqT4nQfPn6VQu3yeZkn+vQUqbeLMYQi4f1UJ+JzgepqSzua/dIN50VO22oJy/8A6NkNP1Rp3zXfHjmLlctmu5Nm6VxdP90nU/XPa/l2D1PdTm88sBUVsvAAZAANBgf56jth5nJNNeoez/HVt99K0utt/v1z9hfvb8hU+wn/AHgD9Y/8r/tS3d5dtquNkshfsnsE/a//AGCrm71c7QeJZDt7h7LYX7fjUzzf1Wz9v0aiioMbn2k/cP8APST2m+kO6rs6E9EvTE5tbDODFq3IUi4DFzJeyUnmKoNFRWR26/tLILoN6Ga8FtC0Rwi3c6LpBjkJIGpgSVHPnO28r4LH6yVfit9ASq2hfRc1eOJjZLNALakwBgaDT0VkG3htBZ3C3lDkIp6JhCre2rEwUbGUW1rgxOaaDIEXvZvbdqu2nuXlIfBMbZQ25Y7PauP1tf71nXwxI5jQNDRWP2veu0ixNs3nciZOzMkOLeRtx0bHHKNMJ5jOak269tLKLmV2C14LbW0YIFt+iz4ctSBrIGqjnzDWUVkLm37RbZFVbsdNLTbYgo+1FG1wY8Nvi5oACplhoIk31tREDLIpba4DaK9CXLh+jItt0iBlVQ2LiCWkjUBtKKqbquO1m210AXCoLQCNY7mAYeRAIq3QFFFFBR3xblPI/I8P3kVUstkFntif8SlT8wKa37eSle8RSPZ2g48tY8stR/GI9atPCPcs2ng2y2ey4pHqyj7ujPxq9t+0MpwQS5JidAAObMexR+IHM1V9p9ES8OdtsvQw5+5l9aj2m9O0lh1TZB+Lf+Iq2N1KZTer+fnhMtphzuMT2mFA9BBgeZNSpedTwsPJgR8xP3VJsWyh1yadeQmPDWpH3Yh5Fl8jP3zXG8slT6NwNtOelyzkO8Q4+XF8qq3Nk2c/pLXkzKP3WEfKun3dcHVYN5iPzrgm4vWRvTX7pq0zl8VHp0rPsC+7tbAeItN/0TQm6ZH/AOU3olr+Wp/7Rj3iPWuG24HuPoPyq8Qi/sayOvtN0/40T/IFNSWt1bOIK22uEcmYM/8AE0j514lw+6p9B+VSCzdb3D66ffUXLSdLUsBCoi/tOo/yzVa49w/+4o8lLfMkfdUy7tY9ZgPACfnpXR3XA4Xae5oj5DSqXkx8JmFVf7Ra0V6Q5ISAWAjGdBIk6TpPZPrTTelxkQ4wQdI5Eg9oPL0PxEapNtUNbYHkRB/GuN57YW2a2GPE6qs+a6+uIY+ldsb1u+ynp3lMZ7p/ZBw63bv2j6gMchI/YCfCmXs+uVwv+qx/feR8kqo+zBLCr1bjcII0K5asPFQOwyNBTHcjG3bycQr6hxyCgQuQ93QTPLXmOVUx6x3V87Ll0dUVW+n2v0qfvj8683jtwsoHYEg3LaaRzu3VtKdTyBcE+APOqi1RS8b6snqupg66xAIYhhPWXgbUTMHuNcpvyyzW1VsjcYqsAxITpNe4FYIPbIjSgZUVSvb2sqzK1xQy9aTyhcyCeWWHFjzjXlXtvelphIcdmhkES2ABB1By0jnJHfQXKKWbDv2zdOIaG4YB5Evb6UBSNG4ATofdNMLN0OqsplWAII7QRIPwoO6g2bY7dvLo0RMjLYqFyPeYGp1PxqeigKKKKAooooCkm9LOLyNAdZ7u/wCBAb407qHa7GakdvMHuP8AX31ON0ikm12ukR0+0NPOZHwb7zWU3dekKD1lBtkHvQys+JQk+laqySCVPMGRPwZT/XdSPfu7Ct3pUMAkMRHMg8vAnUeZ8RU34V8Pi+Fot2n6pPX7yK4vbcAtxpACCZM6QDJIGsafI1DuO8ChAMgajybUfOaj2iz9YRA0ABymGDTMjXOI0HZ4Vj5Ny11w1Z25ffIVsJDsFBMcMyMlidIInUkRIq4d5IBLnATALEAE9w17Ko7YpAZ41Qy+AKm5wQFB7et4gajsqntrWzIbCAQSXiJDgdUMI6w8WBWZ0rlux09Mp5c3hbBgtGoHqWxA88iBHfUW0b1RFc6nASREExziYn0pDbvy2rsrAsCoJbiRwpElF04IiIORjxi3hciLZUBrrdQjIgGWIPGCoPRu6wR1CdSNXqpMI0lreJaYtuABILQAfCZn5VCN7axhi2OXEYHdoY1M49nvUgsXQM8o4MlImVkFukgScDgy8LPrPLQ1Z2AsbQ6Ya3cVKEhQCQBw8iTwesacqj1VPoi1d3tcyPYkgAhcsgWUZD7Qk6kRAYEzEFpurbOlQFgA40ZQZg/fBEET2EVmtqcm4cGTLDpBKxBzKxGORJUsARrMGtHu6AhYdUyRBBkAQCIJ0KgH1qcbbUZySFO8/fH2nI/eaPvNc7JZ6baB+jsc/F+0Dy0HgZ76j22w1whVYqwIMj7UzJns5n0pmbK2rK2lkSNT249pP6xn+Id1ejN2ell+X4ktlenuAe7qP8M8bDzPCPDWtIBVPdWydGmohjzHcByUeAHzmrtMr7RWClu8t2C66FrrhZRjbBEMbNwXUIkcJyAmOYAHYKZUg37auG6MAxm2AMGxbEXkN9VYkBWZMY1B4TBESKpe2/ZhAqoblwrbQW7Y4eBArKB1ZYww1P2F8Zuf2SouK4dgVYNGkGLZtQdOUNOmsilS7NtOduFvAZJiWvKRbQXSbq3hl9Y5taAw/NeKQXNbZd1bSPopudK5tiw7ze16XoryXz14xBa0So4YyxBkgg62jdEm5F+4guknFSohigUkGJiFmJ5z5CLZ/ZtFKHNjhcZ4AVVOeLFSAvVFxEcRBlBJOsp9n2PbSjAi6pIkFrikgtZdTBN19Q+HcuohRrVvadi2lbidH0rW1ukqDdkYHoyc2N0Mdek6wuaAjEcJoJ9o9m/qhatuY+qUliAVW2uDMhCzm1vhjQcROnboAIr2igKKKKAooooCiiigKKKKBZvfZJ4xzHP05N+fh5VVtNmpBGo0I5/6gj7h309NIdtt9C4YTj+HaPMcxV530hU2Sx0VwBeowMeHaR8Y/er3eqiQzFVCSwkFpGJD9sDRo84kGBU28TwhhyBDCPAE/fBqPftokLDohUyGaPJgZUyMSe6YAnWsvPPd24r2Xm9kWeSyqqxjIbEoXaANCxjQgAawCDS/Z3PCzaqQTGUsssvRAKSeJsfeleAajUnnbbEhmuksESUthUY9W4wuoFJKriSqwVMWyJJM1bTZGyGonqN1tYM9XIEhgCxZm4tO3Q5dNPUeWUxVipBGqg5HFWyYxiJnjbVxxnEZcqltWlwVkLkglmJOGpSC5Vl4woPV0HZ2VU2jaGVQrBJUH6sL1gmjBSZCkBp1Xj0jnNWdvvYiAqkMwVViRLaMCAJhuKDIkiDGpqUDYlcB5wzM4w5JYA6G9AlisqAJOhIMcq5e+gUJ1FXR+lIBGIBBt5CGx5Yg6A8tQa62sEKgCnOVAAaOrJGoDZAx26iZ07e7Sq+D3NQ5XFGQqciygsTjlqREQoMEEUP9qsXHdnIbhdVAZZB6pyAFsOBLK8g6EEcOMVodoQW7KoOQAUeg/IfOlG4bq3HnKySHZh0YcgmAGY5aF4ZQH+ySBpTPexkqv9cRA/OuvDN5OfLetIthshQbj9uvp2DzNWtzJ0txrje4eXj7v+Ea6989xFVFJvOEXlPPxHWbyUaDxrRHYwFUJwlBCnn5hvtA9o9dDBG7xPuyrNFQ7PfmVIxcc15+qntXx+MHSpqokUq3nvY2rttMAVbEM5YjHN8FEKjRJ7WxB5Azya1De2S27KzIrMnVYqCV/ZJEjkOXdQI19o3cDo7KloIYPdxwdUzu2yQjSV4VkdpPdqXPaVoyWzkjFlUB/rCyWTeIKYwAVVgDkZJTSGkONk2BLa4gTqxJbUkuSzknxJPLTs5V2mx21fMW0DxjkFAaByExMaDTwoEp9opbgUMGgWwWMPx3AWXG2zGRaZhEgqAdBJqBPaC4+xbXtKBQyWhctqx0Wdlt3oJA4oZz5+FP7mwWmUK1q2VAAClAQAvVAERA7O6u02VApUIoVtCoUAHSNRyOmlAk2XfTIrrc4mt9uQE/WdHGigEz2wJnkKhub9usoCAAdLats7OM/rboU4JhiwxMTI1y04dX93YbTEFraEqSQSoJBPMgxoTA+Fc3d3WmIJtpkohWxGS6zwmNNdfOg83RtJu2LVxoyZATHKY1jwmrdR7PZVFVEEKgCqB2ACAPhUlAUUUUBRRRQFFFFAVBtmzh1K9vYe49lT0UGVU8D2z2ajwg6j01o3/kbSBDjkwDHAOoUjXpAeSd5/CSJ9/2MbgYe9/2VvwNdXbsW0MEyBqPIeI17q5/+idSr8XVZ2xeh7K2hiCOrbvAW1Uljk6kE6kgCOZPZFe7JeViBbJIgZMTlkAobFWPVg9hC9/nYciXwZnL3AMlCubGuimZkLJbHmMpgVFsOyIIZMYAwwDsxBCqFA5Y65ieRkE61ja9ul2ss+SjhyKtLQToXt4AMAZLY9507OXbW8cQSQIgALlJA90dhyB/PlVayCzoWgi9qNMG0weAFXiLIBoWnTt1i3tRC30cyy21mFU6FiRkNNZgLjz1nsJEIR7ITLjkFjEFuJ4gZk68wAO06RzGkY2VyhOz3AjA6al1WJbEBTCc184I00q7tVq5DcNsL0jM+mpthZUnWc5xOnh4iqq7CsKxGTSbg4ioLuADMiQpMCfdga607Ttf3Ow6W4oy0M6wRyxkQJExyJPf213vsmVA0JjXu1Mn0/Cj2dBx4gVMABNIUCQIhREgAkdlT7XZzv2V7Dz8hJI9QIrTwfNNs/KY7j2IImUasB6L2D8T5+FM6KK027u3FFfsBo5gjkw5jy/LtrmxfM4vo4105MPtL+I5ie4gmeo79kMIPYZBHMHvHj+ZFQJKi2jaFQAuQoLKsnvdgiDzLMB61H9Gb9Nc+CfyVR31sV66yIpt9FnZdiSQ6mzfW6cQAQ4YKF1K4xPFMAGruBE9pgV49wAgEgFjAE8zEwO/QE+lZXZ/Zq6q4zaUhQrMrNN9grqb13hEXCWB97m3EYFW7Ps6Eu2nVLUJcDxEFZsm27LwniLYnsmJJkUGiorObbuS41y+yrZJuBsbjFs4NoJ0RAWAkyZkj9QnWlTezN6Db6Oz1LgR8jFg3GQq9vG0oFxTkQFC8gQyyaDcVwl5SzKDqsSO6dRWatbivJduXEFrW50gBcguc2PEwtZLozaHpNYAKgRUG1ezF5kALITpksjEmCJl7L6gnThnU6ig19FR7PbKqqkliAASeZgRJ8akoCiiigKKKKAooooCiiigob6s5Wye1SCPjrSnarIfZ1Bx4cSC3IFTzP3etO95/wB0/l+NLLf90I5xP41y5vlX4/JXsOyqou8GTFicRAhSoC6cMCABB10HdNVtk2ZbYOZtNeVTqpwgKFWWJJckBucnranXS/s90MnCSVdSeZmSY1bWJ/PupXZZ5ENNqCH6SSxALkQSAvujTw1PKsjTNpbG2AQ02yoUSqt0jKAAVVCAIEOrS0njnkarbBtIvPdvELNpiF0jQKwjL3JykHsMjtil1/e6i2yIxaFAYkKuoJYZYAKWAYAxw/hU9m9qAdxzcCUB6raNkHHMECSJ58qr6u1/S2guIACAImCFAJIIBCxP2cSe2BypXtQBIRixlgwEACAxZVGhDJDBdY6pjWvLm3ro5NsorfVhO50IUHWEPCRGnPs0NVVQXCS6OQ5S3EaoAyuVkZB15tlPu85NSrJpoNw2SsmI0gwSROR5dgMQToNSaYWh/vCfsn8aW7h2h2LZxqqntBkyDwkZKvD2knmOzVlaP+8p+z+D1o4fLhynVFFFaXEUUUUBRRRQFFFFAUUUUBRRRQFFFFAUUUUBRRRQFFFFAUUUUHhE868CDuFdUUHHQr9kfCubmzo3NVMiNR2d3lUtFRqG1RN12RytWxP6g/Kul3faBBFtARyOI0+VWaKaid1B9Dt/YXnl1RziJ840mvG2K2ZJtpLaHhGvLn38h8BViimobqG3siKSVRQToSFAJ1J+8k+pqToxMwJ74rqip0gUUUUBRRRQFFFFAUUUUBRRRQFFFFAUUUUBRRR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74838"/>
            <a:ext cx="4886325" cy="3914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88" name="AutoShape 4" descr="data:image/jpeg;base64,/9j/4AAQSkZJRgABAQAAAQABAAD/2wCEAAkGBxQTEhMUExQWFhQVGB8aGBcYFx8aHBcdGhgeGBgaFx4gHCkgGBslHBgYIzciJyotLi4uGB8zODMsNygtLisBCgoKDg0OGxAQGiwkICQ0LCwsLDQsLCwsLCwsKywsLCwsLCwsLCwsLCwsLCwsLCwsLCwsLCwsLCwsLCwsLCwsLP/AABEIAMkA+wMBIgACEQEDEQH/xAAbAAACAwEBAQAAAAAAAAAAAAAABQMEBgIBB//EAEkQAAIBAwEEBwQGBwUHBAMAAAECEQADEiEEBSIxEzJBUWFxgQZCkaEUI1KxwdFTYnKSotLwFTOCsvEWJJOzwuHiB0OjwzRjc//EABkBAQADAQEAAAAAAAAAAAAAAAABAgQDBf/EACkRAQEAAgIBAgUEAwEAAAAAAAABAhEDITESQSIyUXHwgZGx0RNh4QT/2gAMAwEAAhEDEQA/APuNFFFAUUUUBRRRQVN47b0QBiSZ08B/3j4159MI5jWAT5n+h8aXbY3SXwPdXn/h1P8AF91S3TzPefyX8qvYgbu3ybpfhgKxHPnDFf8ApNWdp3iERmaAFEkmkns4OBm+0Z+Mv/1U1uWwwIYAg6EESD51lzzsvTpjJplG/wDUJwYNlIIJ0Yzp4RUq+3rmfqORg6kdkzJ5jlrWP9od2mxtTqslRqFBA4WbOWJ1AGqwOetc7Bb1PYCB7xJ5iJHMVlvNyT3apx4X2bu57bECejB8BkT6QPL40/s71lQWVpI1GD6eHVr5/sd4AoWHCHBI0kxqP6Nb9DoJ0MfCunHy5XzXPkwxniK/+0A6Xo8G5Ezi86AHlj41dG817m/cf+Wk14RtVvxn/L/400H9emorbj3IzXy83bvoXJlWBEckc85B93sINXfpi9z/APDf+Wk27Ww2ll7GJ/iHSfeGFaGrZQV/pi9z/wDDf+Wj6Yvc/wDw3/lqxRVRX+mL3P8A8N/5aqbZvbo9otWivBcRybk9UrBAIjkRnrOhUDtpnVHeW6bV+RdUkFcTqRpkr9h71FAt3f7V23RDdHRs7MAkyVXpTaRn0GORA07Dl2KTVnZ/aC29xVAbB1DI5UgPk2KldNVPOfLTUVL/AGJayyGQORJhiMpuG7Dd4zYmPEjkSKjT2etCINwYhQnGfqwjZKEHIAH5aGQAKDg+0C5wFJTXiEk6K7GFAkmbZEDnNer7SWD2t7xY4khAjYMXYcIAPj48ga6b2dsFcYaIjVyTyYaknU8bc69XciKt0Jq1xWBNyXXi5ysiQTOgI5wIFBYubzthC+pGZtgAElnDYEKO3iBE8hBPITVe/wC0FpCoYXAXBIBtsCSFZyoBElsUbQDsA7RMtvdKCxbsy0WwuL5HPJffLcyxMkzzkzMmok3DaDq4NzJSG67GWVSstJ4uFiIOmsxOtBFt/tElsgKDc1CnEGZZ7KgrpDADaFMz4d8X9k3jbuHFDJAJOnVxc2yD3HJXH+E91VV9nrARECkBAQsMZWbiXdDPY9tI7sY5aVNu3dotPfcmWvPkYBAUBQqqASYGhY97O5jWgv0UUUBRRRQFFFFAVFtV7BGbuHz7PnUtKd+3TwoOZ1/BfSZPpU4zdEG7E0ZzzJgeQ/MzXm3NFtz9lT8cSfxFW1t4qFHYABVHezfVN+sVHoW/ICrW7Q83KmNvwn7gF/CoLW/AxUCzeMu6sQh4AgJDN4NwwBJOQ05xKkLs6zPFHJcjxuI07RxfCkO0bQl0OXFvC0A/SNcZhaODZDrAxwW21IBDHtEVh5L8TTx47hN/6ia7QvAdFGs6OPgZ6zLBnkOVKNhJaSfQMO2Ik9vLt8+ytnvSy1/ZrqAs7o4udE2JdAdcGKEgmGJUc+XPQ1iN3CIU6dmvKZJOnZWbk+rvh9G59ndhToWuXdFWOfIBOI+kx8Kc2t92WuC2G4jHYYEjIAmOEkcpidQJIIrC793nctvsWx2VdiLiXr2IBOvGEAgjSQ2vaBTrad1i90tthc6BrQUFrydHoRqAOIMCAJ8O8zXTG6iuWG+6eb1EXbLfrAH4/wDkaaA/18j8qWb3tTZUiVxxOmsdkCZ7Y51ZtISAelfiE8k8z7nfW/iu8WPLyrbxOF1H8PibbZfME1pgazW9NlbDLpHOBB5Jy5N7ndNMd022a0v1ryvCdE90wPc7oPrXS/Kqa0VW+jN+mufBP5KPozfprnwT+SqJWaKrfRm/TXPgn8lJfaDcZ2i+nDaxFl1yuWelxLMvU41waATOvKg0dFZN123NkD3AMgoIVSBb6a2FcMywX6LMnralpAha7K7UhIXpBxN0WKpDsb7km+cdFNvAzoTk562NBqaKyVpNqa4mZvFUuq0kKoMreUqVC9UE2pKsykGREGut27Tti4NdF1hwhx0YkObdzMDlK59HqBiJ6xE4hq6KyluxtrLLXbysRyAtwI2dCI4OfTZfEjlpWn2cnFcutAnzjWgkooooCiiigKKKKAooooA0ls/WXWc8hy+4fL/NVze20Yrj2t935nl61WzFq0WbsknxPh39w8hV51No90rn5T+U/GfhSbf1w5W7Y56t/wBAHxJqjsG+nfaEEnBslZYGPD9k8zBBEnnM91X0HSbSx7LenqOX8Wvoapcutr5YWXVd7+KiyEJYB3S2MeZlhodRpAM68prOLs63Q9xyxQBonVXCIRlBX6sgjkrJMdsGdB7S3gttQQxlhoNZ4gCpGQymZjwNVNl2cdRgRpwnPrEMQQJJgYqGYfrazWDLy1YdYo7a4sLs2VYcaAKMmVhleUGJaWaZHafSs8+7B9NdespbpBpJAeCAQBMAuBPOBz1rV7S6RkGEqC5A5Ei3rkQsjQrxHXRYAqpsmzpca7fBHEywSTA6IYwx5gSNR3qPWtm0y+6gNmwZguPTXA4yd1OVyQii4pAJ6wIgxHfImazbLMguo5L9ZrZOHWZtSHkDRTPIkHEak17w23tM7WrQTIk9AvFgArOrlptgKFTiAJxEaCvNk3jbZglu5bt2ivWtkC7KKOF8V6NeZEcu6mk7P92Wp2ZE/VjXKR2gNlxSNJDa99G7bnAB9gx6H/Wku4dqtJtW043kFu4Q2JZZNwqGYjXJTiQSD4ctaYXdrtpdbjSGH2h59/7XyrXwZezNzTVOnQEYnkwI+P8Ap86h9nnIyQ8+fqvAx+S/GlVvf6s5GSBQ2AOQkMAIY69XKB6eNWjvC2l4OHTFobrD9lwdezhMeFaZd7jllLPLS0VX+n2v0ifvj86Pp9r9In74/OqCxRVf6fa/SJ++Pzrjeu2Gzaa4ELkQIE+8wXJiASEWciQDCgmDyoLdFI7HtLaxBuRJzI6Em+hW2VDuGRdAM1ByCmZEHmbL7/sAtLGFniCOVYqQGCMFh2BMQsnQ/ZMAzopW3tBYAkl+2fqnlMWwOYxlBlyJiYJEgE1ZsbxtvIRpIUsRBEQxTXThOSsIOvCe6gt0Ul2L2ms3Ldt+MM6oQnRvkekUsMBjLiEfUCIQnsqZfaHZyRxmD7xRwo+r6WGYripwBME6RHPSgaUVV2Db0vBihPCYIZWQiQGEhgDqCKtUBRRRQFFFFAV4zQJPIV7VDe16AFHNv6A9THzqZN0qopNxy57DA8+z4DXzNKvae8zFLFvruQB4ePoAzeagdtO3i2veFBJ8TzPxJApDus67RtTalFKqf1mAdo9Oj9SaZXfScOu/p/PsX2USzeOHVsKQviSQij95G+NP90Wejs5HmRkfvHPl3+prO7osdIVB1ybI+Q0HxUE+b059odtYL0VvS46k6CSEAOZXWARAiY56TFcOXPr79usx3lr6df2obZtzFxcZ2FoI3AoBzAhiysr8OhUT3oY6wqK5tZMC3AuKBiWBENdU4aDhBM6giASOepqHZ0uWgy7OgZgwyDuNVKSWBQljLXB1jprA0E3EvTcBxZWgHVMchOOhJBYarz11BgSKyXbR1FjaeIXM7qxbVWGPNGUGWIiG1ggeHKq9q79QuQg3DyMuDm4ABBYZKVaSCYHyquohnz1BJhQSq2xECT+vmpjTlNSuSy4EwxVoXRuwIMhqGUM88okDsGpGlHZtWRmAKWlxGJYyGCnqBCwlURusACgHaSO7O1i5AYhbzgB+jXCAvR5OGIOfGYEgBg4EEqTXtzZpD3NXusArAiFyP1baMoOBgHXmGHZz7sbNwsLQcviwzUFogKCtpmaJDKYk/Oi3Rxum6vSOAOWgcEN0nOSTz4SSInSeyrm9LZKhhzU/6fOPnWbsX+iNkWwnSQcbV1VtvGQV2DDhLQuvacj4Cteyggg8iPvrrx5arjyYsVtNlumxVmAfVQDAkrwg98i2R5sK0Vu/0uzh+1OIjv7H08QZ9aTb0Uq0DrqZXzkEAf41T0JpruS+vSuo6lwC4vkwk/ewjuStkuq5ZfFj+fb+mg3VfytjWSvCfTkfUQfWrlZ/dbdFewPVbh+ElD8Ml81FaCrZTVcoKg23ZRcQqSy6ghlMEFWDKQfMDQyDyIIJFT0VVJBc9mAbmfTXZZbgusCA103BZXWFCrwWFXhUEcwQZJs/7P2p5vgGLLbkYozNkzLpMkzzJAyaImm1FAh3l7Pl2PRvgLn95qZIzyjxHWgaRkdSCVN7du7RbN9jE3nLQOSiICr4Tk5/WuP30wooElj2atqEi5dythVtuWBa2qKyKBKw3DccEsGJy1JgRMvs9ZwKEEoTJBYnL6roTJ5mVmfEzTWigpbr3athSFJORkk4jsgCFUAaDu85NXaKKAooooCiiigKUhs75PYv4aD55GmV+5irN3AmlGxaK7eH3afflVp4RVbfm0RbMmM2gnuVZZj8J+FL96q1vY7VvlcvNLeDOco9CVHlU2+0zuWLH2iFPkxl/wD40ufGuPau5O0WF/a+MFh80FVvv+eXbCak/f8Ab8qT2d2cDJhyAgeuseihBVffVuX6VWXgSSHuNbtquS3S7wOIgoOGRABnQmm26Vi0CO0k/MgfICs1tu0Z4xqUIZCWMMVwIdOL6ss1woJuAENBkVk5r2vwx3asWle4XFlEIRMejIcCQVVyTjyUHvgA8hXm2Bri9IAV0iEY3AyPiRAkI5Mk6T3Tqa5sBmD3SYDMMcipRDGAbRyrDmCCea5aEgG5b2fG4oBYO3952oSBqEXPmCV01AB8K4uyvvFQ4FvNYYxixPFjLkAKVjJQ2h04ZggEH3bohRmuSsrLJAFxSGxnU6PxidSTqBIrnpWDXDkqoi6BEAeziuRR+atcxMRI0ZiAINT3irXBijAjrsSVAMKQo4wkyqjSRzHaaCnZRrRCA28WthRaBJYqpVeEESUALjlJBEuImuNq2qcXuQQpl21UAqtxQYkqEbJk4sZAkmQJnDIznLE5BZYrj0gDMiSPsZSVE8Ugr21xsFtnZGYmVQ4sEIBZ1Jd35AAq0wSDLCROgbSlt7TdALdEOsx6N2tjRTxFOQNwgZM048ehMU/3U7G2dVOvCQsKRAxiCQR5Hw7KUhAA15kWQzXEyGJAx94YyH4Tov2RJPbf3KpBfilGCsiBTigjGEbkwOIPnJjWrY+XPPwXe0+z3NGBWYkGDzHr5VU2W46LauDGEcgiDorca9vmo/brRb5tyg84+IP5Ck+6rJexfA5grH7QUEfMCt3H3iz71e/z6mu87byrAp3TB5zkh5/a++nOy3bjorApqOUHTvHPsOlJ9gfpNmAH2SB6dU+eJWmO4LsofOR5MA33lq6ecXOzWWluLnenwP50p33bXpkN+092z0ZChbbXQtzIasigmSsYvHDDajLV9RVEsfe2na1Vggvq62+C0UFxQo2aQzXSpzvC9wxkZgcJByPO+tp22xb2m4ty4wtm4FLW7cYDYjeW5ogki+MOcRoQTrWyrx1BBBEg6EHt86DG7z3hta236H6Q/XNt2sgMzLbUhHXoTwlyYOKA4njGmUu2XdocXBntKEXMiEsjFLa7SmBtsbZNxmsgsV49cgQuinXUUGb3+15bxayboboYQJbzR7gclUunE4KdJMroTxCBVe5tO2FiqtdEuA82VC2h9JtqOhYpFwGwbpJOcYgnE6HWUUGTt7VtovW0OeAaMin94BtFxGNzG0Qp6FbbA5WxLSMuqNZRRQFFFFAUUUUFPerxb8yPlxfhVKwvBB7SoPqdam32dFHfP4D8aitnQftCr+yvuV7O+W3ifdDn91VQf81qh9oP7+00d/34/c5PpUm5BO0bQ59y3/mdx/8AWKm9qLH1aXQJNsgnxHJh6gn4CmOO4vllrKfb+Z/1Ju9ZslYBIJEHkdcoOhgGY5VQ3laZcXAUshUuSoAOU9IVIXUkac/dXtq3u26A3OVcCD49h9QR8qt7fsQuiDpqDIkGVOS6gjQHsrFy49uvHkzW77K4C22IngnhJJZy0FeJYIju5jwr3aLbXL+TcKLIAaCGOIaQAxHVLdinzFXtm2G5b1fXlEQRbgAEKCQAs8UARwDSYqps1/BoQkKJULBYyRlHV4YOkRrI1mBXDw0b33C/aLJMryF6EKuOYydUUMFJYFDGrxxDqyaaWl7ASwWDiD1wxjNjyZ5mWnUjvE15c2djBm4WS4G4myHLiAAXLEZaAiTryrxUzRxBLGIBXrYqG4VYkSHHhjAHZRPlVtqiKrMFQfVgqwmCr5IQTJyAY8xMzJBFXLVsBQVOTJxAIRDQGKDkCUgaGNQFjQV5d2UhOIN1QYaHXIlJzXEahiSMTGtzlUO1i5LKzSOlcYkYkp0bMqpEkmI5aj1qNnk4N7niySW7SSQ4UHECRrAGmnfrJqTdDTkR2kk94LHq8yJ0kgHQnlrpV2HdrKyA2rQUMXZgT1iuPAscM6dsRTnRZ5DtNdMZa45WRT3q+gHmflH4n4VS9iuLZbjn37rx5KxUf5aN7XpVioljoviToo8BP4mm27dgFixatDkoA8+8+prfxzUZc7sp3DtCp0ttmUYsTBIHa0fwqlXNwbYis6l05R1h7rsB29xFQ7CMdqvr3yfiqD86t7sb69vHIfEK351ae8Tn5l+38G3061+kT94fnVDfO+xYZFxDFgSMnW3njHBbLaPdM6LIHeRTel+8919NI6W4gZSjKuJV1PeHVgDz1EHXWdIoC/vqwgBZ4klQIJJIuLaIAAknpHRfEsIma5XftglRnq0e43CWc21Fzh+rJdWUBoJZSOYiq9ncK53WbQM9oqFYmBZKMpJI0LFFyA7FGs611/s8mRIe4AzZOoKw5F5rwy4ZADueREiAZoJzvq1wkMCGUPOvVZWdSBGshDpz+IrvZN6JccKk9UmSCpGLYlSrAMDPeKqv7O2yrKGuDJ3eQRILrjAlYxA0CxHfOtS7p3IlgkqzGcuYUAZEMYCqoGon1NBzs/tFs7lQrk5YkHBwIeejaSsBWIIDEwSCBJEV63tDs4XLMx2Do3kjEtkq4yylVY5AQQp10Nc2/Z+0FVZchUspqRqNnYsk6cyWM/KKh2H2Xs2hCluUaKi6YFADigygMxkyZPOglf2jsgrBcglhItuSCqq3VC5EFWBDARGs1I2/rHEQ5YLAJRHcarmIKqZ4IbTkCCeYni5uNcgyXbtth7y4H3FTkyEckB5c6hu+y9k2ltAuttTooxYR0YtgEOrAgKBB5g9tBb/tuxkwz6oJJxbHQBiA0YloIOIMweVd2972CJ6RV8HODDzVoYeoqq/s7aa30bF2GupxkkoEkjGOwGIifDSubXsvs4EFQx78UXt7kVVHoPnrQOqKKKBTvo8Sf17wrkch5j/NFSb6GqH+tCprkj8fvDfjV/aKlW4hxbZ+yB/HdP402gNaKtqCIpNup8b+0Ie1Qf47k/J1psjc6nDwnk+b9v4ZfYr5s3Ds9zl/7bHkQfcb8P8AStBa2uNGmPiR5/a8+fnzrzatit3NLihh8/Q99VG3XdtDgJvWxyB66ju/WFOWY5owthqGVwRowIgjmPIioTu63MhQrfaXhbq4jUc9O/uHcKUi6pOujdxEMPTn8KsptRGkz5k/nWW8LrORLa2W4qYtjeyY5FiV4XZiwAgiFUqoGk66io7u6zkWUCdMSdYgaaCOR89J8K7+lnv+f5zUZ2p/tn4L/LVf8FW/yum3RmwNwyFDBQCwILCCZDAci3ZpOhqezsFu2q5EtgQVNwglSFxBBgaxPxqr9Mb7f3VG+2xrlHjy+6pnAXlple2uBwqT4nQfPn6VQu3yeZkn+vQUqbeLMYQi4f1UJ+JzgepqSzua/dIN50VO22oJy/8A6NkNP1Rp3zXfHjmLlctmu5Nm6VxdP90nU/XPa/l2D1PdTm88sBUVsvAAZAANBgf56jth5nJNNeoez/HVt99K0utt/v1z9hfvb8hU+wn/AHgD9Y/8r/tS3d5dtquNkshfsnsE/a//AGCrm71c7QeJZDt7h7LYX7fjUzzf1Wz9v0aiioMbn2k/cP8APST2m+kO6rs6E9EvTE5tbDODFq3IUi4DFzJeyUnmKoNFRWR26/tLILoN6Ga8FtC0Rwi3c6LpBjkJIGpgSVHPnO28r4LH6yVfit9ASq2hfRc1eOJjZLNALakwBgaDT0VkG3htBZ3C3lDkIp6JhCre2rEwUbGUW1rgxOaaDIEXvZvbdqu2nuXlIfBMbZQ25Y7PauP1tf71nXwxI5jQNDRWP2veu0ixNs3nciZOzMkOLeRtx0bHHKNMJ5jOak269tLKLmV2C14LbW0YIFt+iz4ctSBrIGqjnzDWUVkLm37RbZFVbsdNLTbYgo+1FG1wY8Nvi5oACplhoIk31tREDLIpba4DaK9CXLh+jItt0iBlVQ2LiCWkjUBtKKqbquO1m210AXCoLQCNY7mAYeRAIq3QFFFFBR3xblPI/I8P3kVUstkFntif8SlT8wKa37eSle8RSPZ2g48tY8stR/GI9atPCPcs2ng2y2ey4pHqyj7ujPxq9t+0MpwQS5JidAAObMexR+IHM1V9p9ES8OdtsvQw5+5l9aj2m9O0lh1TZB+Lf+Iq2N1KZTer+fnhMtphzuMT2mFA9BBgeZNSpedTwsPJgR8xP3VJsWyh1yadeQmPDWpH3Yh5Fl8jP3zXG8slT6NwNtOelyzkO8Q4+XF8qq3Nk2c/pLXkzKP3WEfKun3dcHVYN5iPzrgm4vWRvTX7pq0zl8VHp0rPsC+7tbAeItN/0TQm6ZH/AOU3olr+Wp/7Rj3iPWuG24HuPoPyq8Qi/sayOvtN0/40T/IFNSWt1bOIK22uEcmYM/8AE0j514lw+6p9B+VSCzdb3D66ffUXLSdLUsBCoi/tOo/yzVa49w/+4o8lLfMkfdUy7tY9ZgPACfnpXR3XA4Xae5oj5DSqXkx8JmFVf7Ra0V6Q5ISAWAjGdBIk6TpPZPrTTelxkQ4wQdI5Eg9oPL0PxEapNtUNbYHkRB/GuN57YW2a2GPE6qs+a6+uIY+ldsb1u+ynp3lMZ7p/ZBw63bv2j6gMchI/YCfCmXs+uVwv+qx/feR8kqo+zBLCr1bjcII0K5asPFQOwyNBTHcjG3bycQr6hxyCgQuQ93QTPLXmOVUx6x3V87Ll0dUVW+n2v0qfvj8683jtwsoHYEg3LaaRzu3VtKdTyBcE+APOqi1RS8b6snqupg66xAIYhhPWXgbUTMHuNcpvyyzW1VsjcYqsAxITpNe4FYIPbIjSgZUVSvb2sqzK1xQy9aTyhcyCeWWHFjzjXlXtvelphIcdmhkES2ABB1By0jnJHfQXKKWbDv2zdOIaG4YB5Evb6UBSNG4ATofdNMLN0OqsplWAII7QRIPwoO6g2bY7dvLo0RMjLYqFyPeYGp1PxqeigKKKKAooooCkm9LOLyNAdZ7u/wCBAb407qHa7GakdvMHuP8AX31ON0ikm12ukR0+0NPOZHwb7zWU3dekKD1lBtkHvQys+JQk+laqySCVPMGRPwZT/XdSPfu7Ct3pUMAkMRHMg8vAnUeZ8RU34V8Pi+Fot2n6pPX7yK4vbcAtxpACCZM6QDJIGsafI1DuO8ChAMgajybUfOaj2iz9YRA0ABymGDTMjXOI0HZ4Vj5Ny11w1Z25ffIVsJDsFBMcMyMlidIInUkRIq4d5IBLnATALEAE9w17Ko7YpAZ41Qy+AKm5wQFB7et4gajsqntrWzIbCAQSXiJDgdUMI6w8WBWZ0rlux09Mp5c3hbBgtGoHqWxA88iBHfUW0b1RFc6nASREExziYn0pDbvy2rsrAsCoJbiRwpElF04IiIORjxi3hciLZUBrrdQjIgGWIPGCoPRu6wR1CdSNXqpMI0lreJaYtuABILQAfCZn5VCN7axhi2OXEYHdoY1M49nvUgsXQM8o4MlImVkFukgScDgy8LPrPLQ1Z2AsbQ6Ya3cVKEhQCQBw8iTwesacqj1VPoi1d3tcyPYkgAhcsgWUZD7Qk6kRAYEzEFpurbOlQFgA40ZQZg/fBEET2EVmtqcm4cGTLDpBKxBzKxGORJUsARrMGtHu6AhYdUyRBBkAQCIJ0KgH1qcbbUZySFO8/fH2nI/eaPvNc7JZ6baB+jsc/F+0Dy0HgZ76j22w1whVYqwIMj7UzJns5n0pmbK2rK2lkSNT249pP6xn+Id1ejN2ell+X4ktlenuAe7qP8M8bDzPCPDWtIBVPdWydGmohjzHcByUeAHzmrtMr7RWClu8t2C66FrrhZRjbBEMbNwXUIkcJyAmOYAHYKZUg37auG6MAxm2AMGxbEXkN9VYkBWZMY1B4TBESKpe2/ZhAqoblwrbQW7Y4eBArKB1ZYww1P2F8Zuf2SouK4dgVYNGkGLZtQdOUNOmsilS7NtOduFvAZJiWvKRbQXSbq3hl9Y5taAw/NeKQXNbZd1bSPopudK5tiw7ze16XoryXz14xBa0So4YyxBkgg62jdEm5F+4guknFSohigUkGJiFmJ5z5CLZ/ZtFKHNjhcZ4AVVOeLFSAvVFxEcRBlBJOsp9n2PbSjAi6pIkFrikgtZdTBN19Q+HcuohRrVvadi2lbidH0rW1ukqDdkYHoyc2N0Mdek6wuaAjEcJoJ9o9m/qhatuY+qUliAVW2uDMhCzm1vhjQcROnboAIr2igKKKKAooooCiiigKKKKBZvfZJ4xzHP05N+fh5VVtNmpBGo0I5/6gj7h309NIdtt9C4YTj+HaPMcxV530hU2Sx0VwBeowMeHaR8Y/er3eqiQzFVCSwkFpGJD9sDRo84kGBU28TwhhyBDCPAE/fBqPftokLDohUyGaPJgZUyMSe6YAnWsvPPd24r2Xm9kWeSyqqxjIbEoXaANCxjQgAawCDS/Z3PCzaqQTGUsssvRAKSeJsfeleAajUnnbbEhmuksESUthUY9W4wuoFJKriSqwVMWyJJM1bTZGyGonqN1tYM9XIEhgCxZm4tO3Q5dNPUeWUxVipBGqg5HFWyYxiJnjbVxxnEZcqltWlwVkLkglmJOGpSC5Vl4woPV0HZ2VU2jaGVQrBJUH6sL1gmjBSZCkBp1Xj0jnNWdvvYiAqkMwVViRLaMCAJhuKDIkiDGpqUDYlcB5wzM4w5JYA6G9AlisqAJOhIMcq5e+gUJ1FXR+lIBGIBBt5CGx5Yg6A8tQa62sEKgCnOVAAaOrJGoDZAx26iZ07e7Sq+D3NQ5XFGQqciygsTjlqREQoMEEUP9qsXHdnIbhdVAZZB6pyAFsOBLK8g6EEcOMVodoQW7KoOQAUeg/IfOlG4bq3HnKySHZh0YcgmAGY5aF4ZQH+ySBpTPexkqv9cRA/OuvDN5OfLetIthshQbj9uvp2DzNWtzJ0txrje4eXj7v+Ea6989xFVFJvOEXlPPxHWbyUaDxrRHYwFUJwlBCnn5hvtA9o9dDBG7xPuyrNFQ7PfmVIxcc15+qntXx+MHSpqokUq3nvY2rttMAVbEM5YjHN8FEKjRJ7WxB5Azya1De2S27KzIrMnVYqCV/ZJEjkOXdQI19o3cDo7KloIYPdxwdUzu2yQjSV4VkdpPdqXPaVoyWzkjFlUB/rCyWTeIKYwAVVgDkZJTSGkONk2BLa4gTqxJbUkuSzknxJPLTs5V2mx21fMW0DxjkFAaByExMaDTwoEp9opbgUMGgWwWMPx3AWXG2zGRaZhEgqAdBJqBPaC4+xbXtKBQyWhctqx0Wdlt3oJA4oZz5+FP7mwWmUK1q2VAAClAQAvVAERA7O6u02VApUIoVtCoUAHSNRyOmlAk2XfTIrrc4mt9uQE/WdHGigEz2wJnkKhub9usoCAAdLats7OM/rboU4JhiwxMTI1y04dX93YbTEFraEqSQSoJBPMgxoTA+Fc3d3WmIJtpkohWxGS6zwmNNdfOg83RtJu2LVxoyZATHKY1jwmrdR7PZVFVEEKgCqB2ACAPhUlAUUUUBRRRQFFFFAVBtmzh1K9vYe49lT0UGVU8D2z2ajwg6j01o3/kbSBDjkwDHAOoUjXpAeSd5/CSJ9/2MbgYe9/2VvwNdXbsW0MEyBqPIeI17q5/+idSr8XVZ2xeh7K2hiCOrbvAW1Uljk6kE6kgCOZPZFe7JeViBbJIgZMTlkAobFWPVg9hC9/nYciXwZnL3AMlCubGuimZkLJbHmMpgVFsOyIIZMYAwwDsxBCqFA5Y65ieRkE61ja9ul2ss+SjhyKtLQToXt4AMAZLY9507OXbW8cQSQIgALlJA90dhyB/PlVayCzoWgi9qNMG0weAFXiLIBoWnTt1i3tRC30cyy21mFU6FiRkNNZgLjz1nsJEIR7ITLjkFjEFuJ4gZk68wAO06RzGkY2VyhOz3AjA6al1WJbEBTCc184I00q7tVq5DcNsL0jM+mpthZUnWc5xOnh4iqq7CsKxGTSbg4ioLuADMiQpMCfdga607Ttf3Ow6W4oy0M6wRyxkQJExyJPf213vsmVA0JjXu1Mn0/Cj2dBx4gVMABNIUCQIhREgAkdlT7XZzv2V7Dz8hJI9QIrTwfNNs/KY7j2IImUasB6L2D8T5+FM6KK027u3FFfsBo5gjkw5jy/LtrmxfM4vo4105MPtL+I5ie4gmeo79kMIPYZBHMHvHj+ZFQJKi2jaFQAuQoLKsnvdgiDzLMB61H9Gb9Nc+CfyVR31sV66yIpt9FnZdiSQ6mzfW6cQAQ4YKF1K4xPFMAGruBE9pgV49wAgEgFjAE8zEwO/QE+lZXZ/Zq6q4zaUhQrMrNN9grqb13hEXCWB97m3EYFW7Ps6Eu2nVLUJcDxEFZsm27LwniLYnsmJJkUGiorObbuS41y+yrZJuBsbjFs4NoJ0RAWAkyZkj9QnWlTezN6Db6Oz1LgR8jFg3GQq9vG0oFxTkQFC8gQyyaDcVwl5SzKDqsSO6dRWatbivJduXEFrW50gBcguc2PEwtZLozaHpNYAKgRUG1ezF5kALITpksjEmCJl7L6gnThnU6ig19FR7PbKqqkliAASeZgRJ8akoCiiigKKKKAooooCiiigob6s5Wye1SCPjrSnarIfZ1Bx4cSC3IFTzP3etO95/wB0/l+NLLf90I5xP41y5vlX4/JXsOyqou8GTFicRAhSoC6cMCABB10HdNVtk2ZbYOZtNeVTqpwgKFWWJJckBucnranXS/s90MnCSVdSeZmSY1bWJ/PupXZZ5ENNqCH6SSxALkQSAvujTw1PKsjTNpbG2AQ02yoUSqt0jKAAVVCAIEOrS0njnkarbBtIvPdvELNpiF0jQKwjL3JykHsMjtil1/e6i2yIxaFAYkKuoJYZYAKWAYAxw/hU9m9qAdxzcCUB6raNkHHMECSJ58qr6u1/S2guIACAImCFAJIIBCxP2cSe2BypXtQBIRixlgwEACAxZVGhDJDBdY6pjWvLm3ro5NsorfVhO50IUHWEPCRGnPs0NVVQXCS6OQ5S3EaoAyuVkZB15tlPu85NSrJpoNw2SsmI0gwSROR5dgMQToNSaYWh/vCfsn8aW7h2h2LZxqqntBkyDwkZKvD2knmOzVlaP+8p+z+D1o4fLhynVFFFaXEUUUUBRRRQFFFFAUUUUBRRRQFFFFAUUUUBRRRQFFFFAUUUUHhE868CDuFdUUHHQr9kfCubmzo3NVMiNR2d3lUtFRqG1RN12RytWxP6g/Kul3faBBFtARyOI0+VWaKaid1B9Dt/YXnl1RziJ840mvG2K2ZJtpLaHhGvLn38h8BViimobqG3siKSVRQToSFAJ1J+8k+pqToxMwJ74rqip0gUUUUBRRRQFFFFAUUUUBRRRQFFFFAUUUUBRRR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74838"/>
            <a:ext cx="4886325" cy="3914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90" name="AutoShape 6" descr="data:image/jpeg;base64,/9j/4AAQSkZJRgABAQAAAQABAAD/2wCEAAkGBxQTEhMUExQWFhQVGB8aGBcYFx8aHBcdGhgeGBgaFx4gHCkgGBslHBgYIzciJyotLi4uGB8zODMsNygtLisBCgoKDg0OGxAQGiwkICQ0LCwsLDQsLCwsLCwsKywsLCwsLCwsLCwsLCwsLCwsLCwsLCwsLCwsLCwsLCwsLCwsLP/AABEIAMkA+wMBIgACEQEDEQH/xAAbAAACAwEBAQAAAAAAAAAAAAAABQMEBgIBB//EAEkQAAIBAwEEBwQGBwUHBAMAAAECEQADEiEEBSIxEzJBUWFxgQZCkaEUI1KxwdFTYnKSotLwFTOCsvEWJJOzwuHiB0OjwzRjc//EABkBAQADAQEAAAAAAAAAAAAAAAABAgQDBf/EACkRAQEAAgIBAgUEAwEAAAAAAAABAhEDITESQSIyUXHwgZGx0RNh4QT/2gAMAwEAAhEDEQA/APuNFFFAUUUUBRRRQVN47b0QBiSZ08B/3j4159MI5jWAT5n+h8aXbY3SXwPdXn/h1P8AF91S3TzPefyX8qvYgbu3ybpfhgKxHPnDFf8ApNWdp3iERmaAFEkmkns4OBm+0Z+Mv/1U1uWwwIYAg6EESD51lzzsvTpjJplG/wDUJwYNlIIJ0Yzp4RUq+3rmfqORg6kdkzJ5jlrWP9od2mxtTqslRqFBA4WbOWJ1AGqwOetc7Bb1PYCB7xJ5iJHMVlvNyT3apx4X2bu57bECejB8BkT6QPL40/s71lQWVpI1GD6eHVr5/sd4AoWHCHBI0kxqP6Nb9DoJ0MfCunHy5XzXPkwxniK/+0A6Xo8G5Ezi86AHlj41dG817m/cf+Wk14RtVvxn/L/400H9emorbj3IzXy83bvoXJlWBEckc85B93sINXfpi9z/APDf+Wk27Ww2ll7GJ/iHSfeGFaGrZQV/pi9z/wDDf+Wj6Yvc/wDw3/lqxRVRX+mL3P8A8N/5aqbZvbo9otWivBcRybk9UrBAIjkRnrOhUDtpnVHeW6bV+RdUkFcTqRpkr9h71FAt3f7V23RDdHRs7MAkyVXpTaRn0GORA07Dl2KTVnZ/aC29xVAbB1DI5UgPk2KldNVPOfLTUVL/AGJayyGQORJhiMpuG7Dd4zYmPEjkSKjT2etCINwYhQnGfqwjZKEHIAH5aGQAKDg+0C5wFJTXiEk6K7GFAkmbZEDnNer7SWD2t7xY4khAjYMXYcIAPj48ga6b2dsFcYaIjVyTyYaknU8bc69XciKt0Jq1xWBNyXXi5ysiQTOgI5wIFBYubzthC+pGZtgAElnDYEKO3iBE8hBPITVe/wC0FpCoYXAXBIBtsCSFZyoBElsUbQDsA7RMtvdKCxbsy0WwuL5HPJffLcyxMkzzkzMmok3DaDq4NzJSG67GWVSstJ4uFiIOmsxOtBFt/tElsgKDc1CnEGZZ7KgrpDADaFMz4d8X9k3jbuHFDJAJOnVxc2yD3HJXH+E91VV9nrARECkBAQsMZWbiXdDPY9tI7sY5aVNu3dotPfcmWvPkYBAUBQqqASYGhY97O5jWgv0UUUBRRRQFFFFAVFtV7BGbuHz7PnUtKd+3TwoOZ1/BfSZPpU4zdEG7E0ZzzJgeQ/MzXm3NFtz9lT8cSfxFW1t4qFHYABVHezfVN+sVHoW/ICrW7Q83KmNvwn7gF/CoLW/AxUCzeMu6sQh4AgJDN4NwwBJOQ05xKkLs6zPFHJcjxuI07RxfCkO0bQl0OXFvC0A/SNcZhaODZDrAxwW21IBDHtEVh5L8TTx47hN/6ia7QvAdFGs6OPgZ6zLBnkOVKNhJaSfQMO2Ik9vLt8+ytnvSy1/ZrqAs7o4udE2JdAdcGKEgmGJUc+XPQ1iN3CIU6dmvKZJOnZWbk+rvh9G59ndhToWuXdFWOfIBOI+kx8Kc2t92WuC2G4jHYYEjIAmOEkcpidQJIIrC793nctvsWx2VdiLiXr2IBOvGEAgjSQ2vaBTrad1i90tthc6BrQUFrydHoRqAOIMCAJ8O8zXTG6iuWG+6eb1EXbLfrAH4/wDkaaA/18j8qWb3tTZUiVxxOmsdkCZ7Y51ZtISAelfiE8k8z7nfW/iu8WPLyrbxOF1H8PibbZfME1pgazW9NlbDLpHOBB5Jy5N7ndNMd022a0v1ryvCdE90wPc7oPrXS/Kqa0VW+jN+mufBP5KPozfprnwT+SqJWaKrfRm/TXPgn8lJfaDcZ2i+nDaxFl1yuWelxLMvU41waATOvKg0dFZN123NkD3AMgoIVSBb6a2FcMywX6LMnralpAha7K7UhIXpBxN0WKpDsb7km+cdFNvAzoTk562NBqaKyVpNqa4mZvFUuq0kKoMreUqVC9UE2pKsykGREGut27Tti4NdF1hwhx0YkObdzMDlK59HqBiJ6xE4hq6KyluxtrLLXbysRyAtwI2dCI4OfTZfEjlpWn2cnFcutAnzjWgkooooCiiigKKKKAooooA0ls/WXWc8hy+4fL/NVze20Yrj2t935nl61WzFq0WbsknxPh39w8hV51No90rn5T+U/GfhSbf1w5W7Y56t/wBAHxJqjsG+nfaEEnBslZYGPD9k8zBBEnnM91X0HSbSx7LenqOX8Wvoapcutr5YWXVd7+KiyEJYB3S2MeZlhodRpAM68prOLs63Q9xyxQBonVXCIRlBX6sgjkrJMdsGdB7S3gttQQxlhoNZ4gCpGQymZjwNVNl2cdRgRpwnPrEMQQJJgYqGYfrazWDLy1YdYo7a4sLs2VYcaAKMmVhleUGJaWaZHafSs8+7B9NdespbpBpJAeCAQBMAuBPOBz1rV7S6RkGEqC5A5Ei3rkQsjQrxHXRYAqpsmzpca7fBHEywSTA6IYwx5gSNR3qPWtm0y+6gNmwZguPTXA4yd1OVyQii4pAJ6wIgxHfImazbLMguo5L9ZrZOHWZtSHkDRTPIkHEak17w23tM7WrQTIk9AvFgArOrlptgKFTiAJxEaCvNk3jbZglu5bt2ivWtkC7KKOF8V6NeZEcu6mk7P92Wp2ZE/VjXKR2gNlxSNJDa99G7bnAB9gx6H/Wku4dqtJtW043kFu4Q2JZZNwqGYjXJTiQSD4ctaYXdrtpdbjSGH2h59/7XyrXwZezNzTVOnQEYnkwI+P8Ap86h9nnIyQ8+fqvAx+S/GlVvf6s5GSBQ2AOQkMAIY69XKB6eNWjvC2l4OHTFobrD9lwdezhMeFaZd7jllLPLS0VX+n2v0ifvj86Pp9r9In74/OqCxRVf6fa/SJ++Pzrjeu2Gzaa4ELkQIE+8wXJiASEWciQDCgmDyoLdFI7HtLaxBuRJzI6Em+hW2VDuGRdAM1ByCmZEHmbL7/sAtLGFniCOVYqQGCMFh2BMQsnQ/ZMAzopW3tBYAkl+2fqnlMWwOYxlBlyJiYJEgE1ZsbxtvIRpIUsRBEQxTXThOSsIOvCe6gt0Ul2L2ms3Ldt+MM6oQnRvkekUsMBjLiEfUCIQnsqZfaHZyRxmD7xRwo+r6WGYripwBME6RHPSgaUVV2Db0vBihPCYIZWQiQGEhgDqCKtUBRRRQFFFFAV4zQJPIV7VDe16AFHNv6A9THzqZN0qopNxy57DA8+z4DXzNKvae8zFLFvruQB4ePoAzeagdtO3i2veFBJ8TzPxJApDus67RtTalFKqf1mAdo9Oj9SaZXfScOu/p/PsX2USzeOHVsKQviSQij95G+NP90Wejs5HmRkfvHPl3+prO7osdIVB1ybI+Q0HxUE+b059odtYL0VvS46k6CSEAOZXWARAiY56TFcOXPr79usx3lr6df2obZtzFxcZ2FoI3AoBzAhiysr8OhUT3oY6wqK5tZMC3AuKBiWBENdU4aDhBM6giASOepqHZ0uWgy7OgZgwyDuNVKSWBQljLXB1jprA0E3EvTcBxZWgHVMchOOhJBYarz11BgSKyXbR1FjaeIXM7qxbVWGPNGUGWIiG1ggeHKq9q79QuQg3DyMuDm4ABBYZKVaSCYHyquohnz1BJhQSq2xECT+vmpjTlNSuSy4EwxVoXRuwIMhqGUM88okDsGpGlHZtWRmAKWlxGJYyGCnqBCwlURusACgHaSO7O1i5AYhbzgB+jXCAvR5OGIOfGYEgBg4EEqTXtzZpD3NXusArAiFyP1baMoOBgHXmGHZz7sbNwsLQcviwzUFogKCtpmaJDKYk/Oi3Rxum6vSOAOWgcEN0nOSTz4SSInSeyrm9LZKhhzU/6fOPnWbsX+iNkWwnSQcbV1VtvGQV2DDhLQuvacj4Cteyggg8iPvrrx5arjyYsVtNlumxVmAfVQDAkrwg98i2R5sK0Vu/0uzh+1OIjv7H08QZ9aTb0Uq0DrqZXzkEAf41T0JpruS+vSuo6lwC4vkwk/ewjuStkuq5ZfFj+fb+mg3VfytjWSvCfTkfUQfWrlZ/dbdFewPVbh+ElD8Ml81FaCrZTVcoKg23ZRcQqSy6ghlMEFWDKQfMDQyDyIIJFT0VVJBc9mAbmfTXZZbgusCA103BZXWFCrwWFXhUEcwQZJs/7P2p5vgGLLbkYozNkzLpMkzzJAyaImm1FAh3l7Pl2PRvgLn95qZIzyjxHWgaRkdSCVN7du7RbN9jE3nLQOSiICr4Tk5/WuP30wooElj2atqEi5dythVtuWBa2qKyKBKw3DccEsGJy1JgRMvs9ZwKEEoTJBYnL6roTJ5mVmfEzTWigpbr3athSFJORkk4jsgCFUAaDu85NXaKKAooooCiiigKUhs75PYv4aD55GmV+5irN3AmlGxaK7eH3afflVp4RVbfm0RbMmM2gnuVZZj8J+FL96q1vY7VvlcvNLeDOco9CVHlU2+0zuWLH2iFPkxl/wD40ufGuPau5O0WF/a+MFh80FVvv+eXbCak/f8Ab8qT2d2cDJhyAgeuseihBVffVuX6VWXgSSHuNbtquS3S7wOIgoOGRABnQmm26Vi0CO0k/MgfICs1tu0Z4xqUIZCWMMVwIdOL6ss1woJuAENBkVk5r2vwx3asWle4XFlEIRMejIcCQVVyTjyUHvgA8hXm2Bri9IAV0iEY3AyPiRAkI5Mk6T3Tqa5sBmD3SYDMMcipRDGAbRyrDmCCea5aEgG5b2fG4oBYO3952oSBqEXPmCV01AB8K4uyvvFQ4FvNYYxixPFjLkAKVjJQ2h04ZggEH3bohRmuSsrLJAFxSGxnU6PxidSTqBIrnpWDXDkqoi6BEAeziuRR+atcxMRI0ZiAINT3irXBijAjrsSVAMKQo4wkyqjSRzHaaCnZRrRCA28WthRaBJYqpVeEESUALjlJBEuImuNq2qcXuQQpl21UAqtxQYkqEbJk4sZAkmQJnDIznLE5BZYrj0gDMiSPsZSVE8Ugr21xsFtnZGYmVQ4sEIBZ1Jd35AAq0wSDLCROgbSlt7TdALdEOsx6N2tjRTxFOQNwgZM048ehMU/3U7G2dVOvCQsKRAxiCQR5Hw7KUhAA15kWQzXEyGJAx94YyH4Tov2RJPbf3KpBfilGCsiBTigjGEbkwOIPnJjWrY+XPPwXe0+z3NGBWYkGDzHr5VU2W46LauDGEcgiDorca9vmo/brRb5tyg84+IP5Ck+6rJexfA5grH7QUEfMCt3H3iz71e/z6mu87byrAp3TB5zkh5/a++nOy3bjorApqOUHTvHPsOlJ9gfpNmAH2SB6dU+eJWmO4LsofOR5MA33lq6ecXOzWWluLnenwP50p33bXpkN+092z0ZChbbXQtzIasigmSsYvHDDajLV9RVEsfe2na1Vggvq62+C0UFxQo2aQzXSpzvC9wxkZgcJByPO+tp22xb2m4ty4wtm4FLW7cYDYjeW5ogki+MOcRoQTrWyrx1BBBEg6EHt86DG7z3hta236H6Q/XNt2sgMzLbUhHXoTwlyYOKA4njGmUu2XdocXBntKEXMiEsjFLa7SmBtsbZNxmsgsV49cgQuinXUUGb3+15bxayboboYQJbzR7gclUunE4KdJMroTxCBVe5tO2FiqtdEuA82VC2h9JtqOhYpFwGwbpJOcYgnE6HWUUGTt7VtovW0OeAaMin94BtFxGNzG0Qp6FbbA5WxLSMuqNZRRQFFFFAUUUUFPerxb8yPlxfhVKwvBB7SoPqdam32dFHfP4D8aitnQftCr+yvuV7O+W3ifdDn91VQf81qh9oP7+00d/34/c5PpUm5BO0bQ59y3/mdx/8AWKm9qLH1aXQJNsgnxHJh6gn4CmOO4vllrKfb+Z/1Ju9ZslYBIJEHkdcoOhgGY5VQ3laZcXAUshUuSoAOU9IVIXUkac/dXtq3u26A3OVcCD49h9QR8qt7fsQuiDpqDIkGVOS6gjQHsrFy49uvHkzW77K4C22IngnhJJZy0FeJYIju5jwr3aLbXL+TcKLIAaCGOIaQAxHVLdinzFXtm2G5b1fXlEQRbgAEKCQAs8UARwDSYqps1/BoQkKJULBYyRlHV4YOkRrI1mBXDw0b33C/aLJMryF6EKuOYydUUMFJYFDGrxxDqyaaWl7ASwWDiD1wxjNjyZ5mWnUjvE15c2djBm4WS4G4myHLiAAXLEZaAiTryrxUzRxBLGIBXrYqG4VYkSHHhjAHZRPlVtqiKrMFQfVgqwmCr5IQTJyAY8xMzJBFXLVsBQVOTJxAIRDQGKDkCUgaGNQFjQV5d2UhOIN1QYaHXIlJzXEahiSMTGtzlUO1i5LKzSOlcYkYkp0bMqpEkmI5aj1qNnk4N7niySW7SSQ4UHECRrAGmnfrJqTdDTkR2kk94LHq8yJ0kgHQnlrpV2HdrKyA2rQUMXZgT1iuPAscM6dsRTnRZ5DtNdMZa45WRT3q+gHmflH4n4VS9iuLZbjn37rx5KxUf5aN7XpVioljoviToo8BP4mm27dgFixatDkoA8+8+prfxzUZc7sp3DtCp0ttmUYsTBIHa0fwqlXNwbYis6l05R1h7rsB29xFQ7CMdqvr3yfiqD86t7sb69vHIfEK351ae8Tn5l+38G3061+kT94fnVDfO+xYZFxDFgSMnW3njHBbLaPdM6LIHeRTel+8919NI6W4gZSjKuJV1PeHVgDz1EHXWdIoC/vqwgBZ4klQIJJIuLaIAAknpHRfEsIma5XftglRnq0e43CWc21Fzh+rJdWUBoJZSOYiq9ncK53WbQM9oqFYmBZKMpJI0LFFyA7FGs611/s8mRIe4AzZOoKw5F5rwy4ZADueREiAZoJzvq1wkMCGUPOvVZWdSBGshDpz+IrvZN6JccKk9UmSCpGLYlSrAMDPeKqv7O2yrKGuDJ3eQRILrjAlYxA0CxHfOtS7p3IlgkqzGcuYUAZEMYCqoGon1NBzs/tFs7lQrk5YkHBwIeejaSsBWIIDEwSCBJEV63tDs4XLMx2Do3kjEtkq4yylVY5AQQp10Nc2/Z+0FVZchUspqRqNnYsk6cyWM/KKh2H2Xs2hCluUaKi6YFADigygMxkyZPOglf2jsgrBcglhItuSCqq3VC5EFWBDARGs1I2/rHEQ5YLAJRHcarmIKqZ4IbTkCCeYni5uNcgyXbtth7y4H3FTkyEckB5c6hu+y9k2ltAuttTooxYR0YtgEOrAgKBB5g9tBb/tuxkwz6oJJxbHQBiA0YloIOIMweVd2972CJ6RV8HODDzVoYeoqq/s7aa30bF2GupxkkoEkjGOwGIifDSubXsvs4EFQx78UXt7kVVHoPnrQOqKKKBTvo8Sf17wrkch5j/NFSb6GqH+tCprkj8fvDfjV/aKlW4hxbZ+yB/HdP402gNaKtqCIpNup8b+0Ie1Qf47k/J1psjc6nDwnk+b9v4ZfYr5s3Ds9zl/7bHkQfcb8P8AStBa2uNGmPiR5/a8+fnzrzatit3NLihh8/Q99VG3XdtDgJvWxyB66ju/WFOWY5owthqGVwRowIgjmPIioTu63MhQrfaXhbq4jUc9O/uHcKUi6pOujdxEMPTn8KsptRGkz5k/nWW8LrORLa2W4qYtjeyY5FiV4XZiwAgiFUqoGk66io7u6zkWUCdMSdYgaaCOR89J8K7+lnv+f5zUZ2p/tn4L/LVf8FW/yum3RmwNwyFDBQCwILCCZDAci3ZpOhqezsFu2q5EtgQVNwglSFxBBgaxPxqr9Mb7f3VG+2xrlHjy+6pnAXlple2uBwqT4nQfPn6VQu3yeZkn+vQUqbeLMYQi4f1UJ+JzgepqSzua/dIN50VO22oJy/8A6NkNP1Rp3zXfHjmLlctmu5Nm6VxdP90nU/XPa/l2D1PdTm88sBUVsvAAZAANBgf56jth5nJNNeoez/HVt99K0utt/v1z9hfvb8hU+wn/AHgD9Y/8r/tS3d5dtquNkshfsnsE/a//AGCrm71c7QeJZDt7h7LYX7fjUzzf1Wz9v0aiioMbn2k/cP8APST2m+kO6rs6E9EvTE5tbDODFq3IUi4DFzJeyUnmKoNFRWR26/tLILoN6Ga8FtC0Rwi3c6LpBjkJIGpgSVHPnO28r4LH6yVfit9ASq2hfRc1eOJjZLNALakwBgaDT0VkG3htBZ3C3lDkIp6JhCre2rEwUbGUW1rgxOaaDIEXvZvbdqu2nuXlIfBMbZQ25Y7PauP1tf71nXwxI5jQNDRWP2veu0ixNs3nciZOzMkOLeRtx0bHHKNMJ5jOak269tLKLmV2C14LbW0YIFt+iz4ctSBrIGqjnzDWUVkLm37RbZFVbsdNLTbYgo+1FG1wY8Nvi5oACplhoIk31tREDLIpba4DaK9CXLh+jItt0iBlVQ2LiCWkjUBtKKqbquO1m210AXCoLQCNY7mAYeRAIq3QFFFFBR3xblPI/I8P3kVUstkFntif8SlT8wKa37eSle8RSPZ2g48tY8stR/GI9atPCPcs2ng2y2ey4pHqyj7ujPxq9t+0MpwQS5JidAAObMexR+IHM1V9p9ES8OdtsvQw5+5l9aj2m9O0lh1TZB+Lf+Iq2N1KZTer+fnhMtphzuMT2mFA9BBgeZNSpedTwsPJgR8xP3VJsWyh1yadeQmPDWpH3Yh5Fl8jP3zXG8slT6NwNtOelyzkO8Q4+XF8qq3Nk2c/pLXkzKP3WEfKun3dcHVYN5iPzrgm4vWRvTX7pq0zl8VHp0rPsC+7tbAeItN/0TQm6ZH/AOU3olr+Wp/7Rj3iPWuG24HuPoPyq8Qi/sayOvtN0/40T/IFNSWt1bOIK22uEcmYM/8AE0j514lw+6p9B+VSCzdb3D66ffUXLSdLUsBCoi/tOo/yzVa49w/+4o8lLfMkfdUy7tY9ZgPACfnpXR3XA4Xae5oj5DSqXkx8JmFVf7Ra0V6Q5ISAWAjGdBIk6TpPZPrTTelxkQ4wQdI5Eg9oPL0PxEapNtUNbYHkRB/GuN57YW2a2GPE6qs+a6+uIY+ldsb1u+ynp3lMZ7p/ZBw63bv2j6gMchI/YCfCmXs+uVwv+qx/feR8kqo+zBLCr1bjcII0K5asPFQOwyNBTHcjG3bycQr6hxyCgQuQ93QTPLXmOVUx6x3V87Ll0dUVW+n2v0qfvj8683jtwsoHYEg3LaaRzu3VtKdTyBcE+APOqi1RS8b6snqupg66xAIYhhPWXgbUTMHuNcpvyyzW1VsjcYqsAxITpNe4FYIPbIjSgZUVSvb2sqzK1xQy9aTyhcyCeWWHFjzjXlXtvelphIcdmhkES2ABB1By0jnJHfQXKKWbDv2zdOIaG4YB5Evb6UBSNG4ATofdNMLN0OqsplWAII7QRIPwoO6g2bY7dvLo0RMjLYqFyPeYGp1PxqeigKKKKAooooCkm9LOLyNAdZ7u/wCBAb407qHa7GakdvMHuP8AX31ON0ikm12ukR0+0NPOZHwb7zWU3dekKD1lBtkHvQys+JQk+laqySCVPMGRPwZT/XdSPfu7Ct3pUMAkMRHMg8vAnUeZ8RU34V8Pi+Fot2n6pPX7yK4vbcAtxpACCZM6QDJIGsafI1DuO8ChAMgajybUfOaj2iz9YRA0ABymGDTMjXOI0HZ4Vj5Ny11w1Z25ffIVsJDsFBMcMyMlidIInUkRIq4d5IBLnATALEAE9w17Ko7YpAZ41Qy+AKm5wQFB7et4gajsqntrWzIbCAQSXiJDgdUMI6w8WBWZ0rlux09Mp5c3hbBgtGoHqWxA88iBHfUW0b1RFc6nASREExziYn0pDbvy2rsrAsCoJbiRwpElF04IiIORjxi3hciLZUBrrdQjIgGWIPGCoPRu6wR1CdSNXqpMI0lreJaYtuABILQAfCZn5VCN7axhi2OXEYHdoY1M49nvUgsXQM8o4MlImVkFukgScDgy8LPrPLQ1Z2AsbQ6Ya3cVKEhQCQBw8iTwesacqj1VPoi1d3tcyPYkgAhcsgWUZD7Qk6kRAYEzEFpurbOlQFgA40ZQZg/fBEET2EVmtqcm4cGTLDpBKxBzKxGORJUsARrMGtHu6AhYdUyRBBkAQCIJ0KgH1qcbbUZySFO8/fH2nI/eaPvNc7JZ6baB+jsc/F+0Dy0HgZ76j22w1whVYqwIMj7UzJns5n0pmbK2rK2lkSNT249pP6xn+Id1ejN2ell+X4ktlenuAe7qP8M8bDzPCPDWtIBVPdWydGmohjzHcByUeAHzmrtMr7RWClu8t2C66FrrhZRjbBEMbNwXUIkcJyAmOYAHYKZUg37auG6MAxm2AMGxbEXkN9VYkBWZMY1B4TBESKpe2/ZhAqoblwrbQW7Y4eBArKB1ZYww1P2F8Zuf2SouK4dgVYNGkGLZtQdOUNOmsilS7NtOduFvAZJiWvKRbQXSbq3hl9Y5taAw/NeKQXNbZd1bSPopudK5tiw7ze16XoryXz14xBa0So4YyxBkgg62jdEm5F+4guknFSohigUkGJiFmJ5z5CLZ/ZtFKHNjhcZ4AVVOeLFSAvVFxEcRBlBJOsp9n2PbSjAi6pIkFrikgtZdTBN19Q+HcuohRrVvadi2lbidH0rW1ukqDdkYHoyc2N0Mdek6wuaAjEcJoJ9o9m/qhatuY+qUliAVW2uDMhCzm1vhjQcROnboAIr2igKKKKAooooCiiigKKKKBZvfZJ4xzHP05N+fh5VVtNmpBGo0I5/6gj7h309NIdtt9C4YTj+HaPMcxV530hU2Sx0VwBeowMeHaR8Y/er3eqiQzFVCSwkFpGJD9sDRo84kGBU28TwhhyBDCPAE/fBqPftokLDohUyGaPJgZUyMSe6YAnWsvPPd24r2Xm9kWeSyqqxjIbEoXaANCxjQgAawCDS/Z3PCzaqQTGUsssvRAKSeJsfeleAajUnnbbEhmuksESUthUY9W4wuoFJKriSqwVMWyJJM1bTZGyGonqN1tYM9XIEhgCxZm4tO3Q5dNPUeWUxVipBGqg5HFWyYxiJnjbVxxnEZcqltWlwVkLkglmJOGpSC5Vl4woPV0HZ2VU2jaGVQrBJUH6sL1gmjBSZCkBp1Xj0jnNWdvvYiAqkMwVViRLaMCAJhuKDIkiDGpqUDYlcB5wzM4w5JYA6G9AlisqAJOhIMcq5e+gUJ1FXR+lIBGIBBt5CGx5Yg6A8tQa62sEKgCnOVAAaOrJGoDZAx26iZ07e7Sq+D3NQ5XFGQqciygsTjlqREQoMEEUP9qsXHdnIbhdVAZZB6pyAFsOBLK8g6EEcOMVodoQW7KoOQAUeg/IfOlG4bq3HnKySHZh0YcgmAGY5aF4ZQH+ySBpTPexkqv9cRA/OuvDN5OfLetIthshQbj9uvp2DzNWtzJ0txrje4eXj7v+Ea6989xFVFJvOEXlPPxHWbyUaDxrRHYwFUJwlBCnn5hvtA9o9dDBG7xPuyrNFQ7PfmVIxcc15+qntXx+MHSpqokUq3nvY2rttMAVbEM5YjHN8FEKjRJ7WxB5Azya1De2S27KzIrMnVYqCV/ZJEjkOXdQI19o3cDo7KloIYPdxwdUzu2yQjSV4VkdpPdqXPaVoyWzkjFlUB/rCyWTeIKYwAVVgDkZJTSGkONk2BLa4gTqxJbUkuSzknxJPLTs5V2mx21fMW0DxjkFAaByExMaDTwoEp9opbgUMGgWwWMPx3AWXG2zGRaZhEgqAdBJqBPaC4+xbXtKBQyWhctqx0Wdlt3oJA4oZz5+FP7mwWmUK1q2VAAClAQAvVAERA7O6u02VApUIoVtCoUAHSNRyOmlAk2XfTIrrc4mt9uQE/WdHGigEz2wJnkKhub9usoCAAdLats7OM/rboU4JhiwxMTI1y04dX93YbTEFraEqSQSoJBPMgxoTA+Fc3d3WmIJtpkohWxGS6zwmNNdfOg83RtJu2LVxoyZATHKY1jwmrdR7PZVFVEEKgCqB2ACAPhUlAUUUUBRRRQFFFFAVBtmzh1K9vYe49lT0UGVU8D2z2ajwg6j01o3/kbSBDjkwDHAOoUjXpAeSd5/CSJ9/2MbgYe9/2VvwNdXbsW0MEyBqPIeI17q5/+idSr8XVZ2xeh7K2hiCOrbvAW1Uljk6kE6kgCOZPZFe7JeViBbJIgZMTlkAobFWPVg9hC9/nYciXwZnL3AMlCubGuimZkLJbHmMpgVFsOyIIZMYAwwDsxBCqFA5Y65ieRkE61ja9ul2ss+SjhyKtLQToXt4AMAZLY9507OXbW8cQSQIgALlJA90dhyB/PlVayCzoWgi9qNMG0weAFXiLIBoWnTt1i3tRC30cyy21mFU6FiRkNNZgLjz1nsJEIR7ITLjkFjEFuJ4gZk68wAO06RzGkY2VyhOz3AjA6al1WJbEBTCc184I00q7tVq5DcNsL0jM+mpthZUnWc5xOnh4iqq7CsKxGTSbg4ioLuADMiQpMCfdga607Ttf3Ow6W4oy0M6wRyxkQJExyJPf213vsmVA0JjXu1Mn0/Cj2dBx4gVMABNIUCQIhREgAkdlT7XZzv2V7Dz8hJI9QIrTwfNNs/KY7j2IImUasB6L2D8T5+FM6KK027u3FFfsBo5gjkw5jy/LtrmxfM4vo4105MPtL+I5ie4gmeo79kMIPYZBHMHvHj+ZFQJKi2jaFQAuQoLKsnvdgiDzLMB61H9Gb9Nc+CfyVR31sV66yIpt9FnZdiSQ6mzfW6cQAQ4YKF1K4xPFMAGruBE9pgV49wAgEgFjAE8zEwO/QE+lZXZ/Zq6q4zaUhQrMrNN9grqb13hEXCWB97m3EYFW7Ps6Eu2nVLUJcDxEFZsm27LwniLYnsmJJkUGiorObbuS41y+yrZJuBsbjFs4NoJ0RAWAkyZkj9QnWlTezN6Db6Oz1LgR8jFg3GQq9vG0oFxTkQFC8gQyyaDcVwl5SzKDqsSO6dRWatbivJduXEFrW50gBcguc2PEwtZLozaHpNYAKgRUG1ezF5kALITpksjEmCJl7L6gnThnU6ig19FR7PbKqqkliAASeZgRJ8akoCiiigKKKKAooooCiiigob6s5Wye1SCPjrSnarIfZ1Bx4cSC3IFTzP3etO95/wB0/l+NLLf90I5xP41y5vlX4/JXsOyqou8GTFicRAhSoC6cMCABB10HdNVtk2ZbYOZtNeVTqpwgKFWWJJckBucnranXS/s90MnCSVdSeZmSY1bWJ/PupXZZ5ENNqCH6SSxALkQSAvujTw1PKsjTNpbG2AQ02yoUSqt0jKAAVVCAIEOrS0njnkarbBtIvPdvELNpiF0jQKwjL3JykHsMjtil1/e6i2yIxaFAYkKuoJYZYAKWAYAxw/hU9m9qAdxzcCUB6raNkHHMECSJ58qr6u1/S2guIACAImCFAJIIBCxP2cSe2BypXtQBIRixlgwEACAxZVGhDJDBdY6pjWvLm3ro5NsorfVhO50IUHWEPCRGnPs0NVVQXCS6OQ5S3EaoAyuVkZB15tlPu85NSrJpoNw2SsmI0gwSROR5dgMQToNSaYWh/vCfsn8aW7h2h2LZxqqntBkyDwkZKvD2knmOzVlaP+8p+z+D1o4fLhynVFFFaXEUUUUBRRRQFFFFAUUUUBRRRQFFFFAUUUUBRRRQFFFFAUUUUHhE868CDuFdUUHHQr9kfCubmzo3NVMiNR2d3lUtFRqG1RN12RytWxP6g/Kul3faBBFtARyOI0+VWaKaid1B9Dt/YXnl1RziJ840mvG2K2ZJtpLaHhGvLn38h8BViimobqG3siKSVRQToSFAJ1J+8k+pqToxMwJ74rqip0gUUUUBRRRQFFFFAUUUUBRRRQFFFFAUUUUBRRR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74838"/>
            <a:ext cx="4886325" cy="3914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 descr="Labelled synovial j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08" y="0"/>
            <a:ext cx="8558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QTEhMUExQWFhQVGB8aGBcYFx8aHBcdGhgeGBgaFx4gHCkgGBslHBgYIzciJyotLi4uGB8zODMsNygtLisBCgoKDg0OGxAQGiwkICQ0LCwsLDQsLCwsLCwsKywsLCwsLCwsLCwsLCwsLCwsLCwsLCwsLCwsLCwsLCwsLCwsLP/AABEIAMkA+wMBIgACEQEDEQH/xAAbAAACAwEBAQAAAAAAAAAAAAAABQMEBgIBB//EAEkQAAIBAwEEBwQGBwUHBAMAAAECEQADEiEEBSIxEzJBUWFxgQZCkaEUI1KxwdFTYnKSotLwFTOCsvEWJJOzwuHiB0OjwzRjc//EABkBAQADAQEAAAAAAAAAAAAAAAABAgQDBf/EACkRAQEAAgIBAgUEAwEAAAAAAAABAhEDITESQSIyUXHwgZGx0RNh4QT/2gAMAwEAAhEDEQA/APuNFFFAUUUUBRRRQVN47b0QBiSZ08B/3j4159MI5jWAT5n+h8aXbY3SXwPdXn/h1P8AF91S3TzPefyX8qvYgbu3ybpfhgKxHPnDFf8ApNWdp3iERmaAFEkmkns4OBm+0Z+Mv/1U1uWwwIYAg6EESD51lzzsvTpjJplG/wDUJwYNlIIJ0Yzp4RUq+3rmfqORg6kdkzJ5jlrWP9od2mxtTqslRqFBA4WbOWJ1AGqwOetc7Bb1PYCB7xJ5iJHMVlvNyT3apx4X2bu57bECejB8BkT6QPL40/s71lQWVpI1GD6eHVr5/sd4AoWHCHBI0kxqP6Nb9DoJ0MfCunHy5XzXPkwxniK/+0A6Xo8G5Ezi86AHlj41dG817m/cf+Wk14RtVvxn/L/400H9emorbj3IzXy83bvoXJlWBEckc85B93sINXfpi9z/APDf+Wk27Ww2ll7GJ/iHSfeGFaGrZQV/pi9z/wDDf+Wj6Yvc/wDw3/lqxRVRX+mL3P8A8N/5aqbZvbo9otWivBcRybk9UrBAIjkRnrOhUDtpnVHeW6bV+RdUkFcTqRpkr9h71FAt3f7V23RDdHRs7MAkyVXpTaRn0GORA07Dl2KTVnZ/aC29xVAbB1DI5UgPk2KldNVPOfLTUVL/AGJayyGQORJhiMpuG7Dd4zYmPEjkSKjT2etCINwYhQnGfqwjZKEHIAH5aGQAKDg+0C5wFJTXiEk6K7GFAkmbZEDnNer7SWD2t7xY4khAjYMXYcIAPj48ga6b2dsFcYaIjVyTyYaknU8bc69XciKt0Jq1xWBNyXXi5ysiQTOgI5wIFBYubzthC+pGZtgAElnDYEKO3iBE8hBPITVe/wC0FpCoYXAXBIBtsCSFZyoBElsUbQDsA7RMtvdKCxbsy0WwuL5HPJffLcyxMkzzkzMmok3DaDq4NzJSG67GWVSstJ4uFiIOmsxOtBFt/tElsgKDc1CnEGZZ7KgrpDADaFMz4d8X9k3jbuHFDJAJOnVxc2yD3HJXH+E91VV9nrARECkBAQsMZWbiXdDPY9tI7sY5aVNu3dotPfcmWvPkYBAUBQqqASYGhY97O5jWgv0UUUBRRRQFFFFAVFtV7BGbuHz7PnUtKd+3TwoOZ1/BfSZPpU4zdEG7E0ZzzJgeQ/MzXm3NFtz9lT8cSfxFW1t4qFHYABVHezfVN+sVHoW/ICrW7Q83KmNvwn7gF/CoLW/AxUCzeMu6sQh4AgJDN4NwwBJOQ05xKkLs6zPFHJcjxuI07RxfCkO0bQl0OXFvC0A/SNcZhaODZDrAxwW21IBDHtEVh5L8TTx47hN/6ia7QvAdFGs6OPgZ6zLBnkOVKNhJaSfQMO2Ik9vLt8+ytnvSy1/ZrqAs7o4udE2JdAdcGKEgmGJUc+XPQ1iN3CIU6dmvKZJOnZWbk+rvh9G59ndhToWuXdFWOfIBOI+kx8Kc2t92WuC2G4jHYYEjIAmOEkcpidQJIIrC793nctvsWx2VdiLiXr2IBOvGEAgjSQ2vaBTrad1i90tthc6BrQUFrydHoRqAOIMCAJ8O8zXTG6iuWG+6eb1EXbLfrAH4/wDkaaA/18j8qWb3tTZUiVxxOmsdkCZ7Y51ZtISAelfiE8k8z7nfW/iu8WPLyrbxOF1H8PibbZfME1pgazW9NlbDLpHOBB5Jy5N7ndNMd022a0v1ryvCdE90wPc7oPrXS/Kqa0VW+jN+mufBP5KPozfprnwT+SqJWaKrfRm/TXPgn8lJfaDcZ2i+nDaxFl1yuWelxLMvU41waATOvKg0dFZN123NkD3AMgoIVSBb6a2FcMywX6LMnralpAha7K7UhIXpBxN0WKpDsb7km+cdFNvAzoTk562NBqaKyVpNqa4mZvFUuq0kKoMreUqVC9UE2pKsykGREGut27Tti4NdF1hwhx0YkObdzMDlK59HqBiJ6xE4hq6KyluxtrLLXbysRyAtwI2dCI4OfTZfEjlpWn2cnFcutAnzjWgkooooCiiigKKKKAooooA0ls/WXWc8hy+4fL/NVze20Yrj2t935nl61WzFq0WbsknxPh39w8hV51No90rn5T+U/GfhSbf1w5W7Y56t/wBAHxJqjsG+nfaEEnBslZYGPD9k8zBBEnnM91X0HSbSx7LenqOX8Wvoapcutr5YWXVd7+KiyEJYB3S2MeZlhodRpAM68prOLs63Q9xyxQBonVXCIRlBX6sgjkrJMdsGdB7S3gttQQxlhoNZ4gCpGQymZjwNVNl2cdRgRpwnPrEMQQJJgYqGYfrazWDLy1YdYo7a4sLs2VYcaAKMmVhleUGJaWaZHafSs8+7B9NdespbpBpJAeCAQBMAuBPOBz1rV7S6RkGEqC5A5Ei3rkQsjQrxHXRYAqpsmzpca7fBHEywSTA6IYwx5gSNR3qPWtm0y+6gNmwZguPTXA4yd1OVyQii4pAJ6wIgxHfImazbLMguo5L9ZrZOHWZtSHkDRTPIkHEak17w23tM7WrQTIk9AvFgArOrlptgKFTiAJxEaCvNk3jbZglu5bt2ivWtkC7KKOF8V6NeZEcu6mk7P92Wp2ZE/VjXKR2gNlxSNJDa99G7bnAB9gx6H/Wku4dqtJtW043kFu4Q2JZZNwqGYjXJTiQSD4ctaYXdrtpdbjSGH2h59/7XyrXwZezNzTVOnQEYnkwI+P8Ap86h9nnIyQ8+fqvAx+S/GlVvf6s5GSBQ2AOQkMAIY69XKB6eNWjvC2l4OHTFobrD9lwdezhMeFaZd7jllLPLS0VX+n2v0ifvj86Pp9r9In74/OqCxRVf6fa/SJ++Pzrjeu2Gzaa4ELkQIE+8wXJiASEWciQDCgmDyoLdFI7HtLaxBuRJzI6Em+hW2VDuGRdAM1ByCmZEHmbL7/sAtLGFniCOVYqQGCMFh2BMQsnQ/ZMAzopW3tBYAkl+2fqnlMWwOYxlBlyJiYJEgE1ZsbxtvIRpIUsRBEQxTXThOSsIOvCe6gt0Ul2L2ms3Ldt+MM6oQnRvkekUsMBjLiEfUCIQnsqZfaHZyRxmD7xRwo+r6WGYripwBME6RHPSgaUVV2Db0vBihPCYIZWQiQGEhgDqCKtUBRRRQFFFFAV4zQJPIV7VDe16AFHNv6A9THzqZN0qopNxy57DA8+z4DXzNKvae8zFLFvruQB4ePoAzeagdtO3i2veFBJ8TzPxJApDus67RtTalFKqf1mAdo9Oj9SaZXfScOu/p/PsX2USzeOHVsKQviSQij95G+NP90Wejs5HmRkfvHPl3+prO7osdIVB1ybI+Q0HxUE+b059odtYL0VvS46k6CSEAOZXWARAiY56TFcOXPr79usx3lr6df2obZtzFxcZ2FoI3AoBzAhiysr8OhUT3oY6wqK5tZMC3AuKBiWBENdU4aDhBM6giASOepqHZ0uWgy7OgZgwyDuNVKSWBQljLXB1jprA0E3EvTcBxZWgHVMchOOhJBYarz11BgSKyXbR1FjaeIXM7qxbVWGPNGUGWIiG1ggeHKq9q79QuQg3DyMuDm4ABBYZKVaSCYHyquohnz1BJhQSq2xECT+vmpjTlNSuSy4EwxVoXRuwIMhqGUM88okDsGpGlHZtWRmAKWlxGJYyGCnqBCwlURusACgHaSO7O1i5AYhbzgB+jXCAvR5OGIOfGYEgBg4EEqTXtzZpD3NXusArAiFyP1baMoOBgHXmGHZz7sbNwsLQcviwzUFogKCtpmaJDKYk/Oi3Rxum6vSOAOWgcEN0nOSTz4SSInSeyrm9LZKhhzU/6fOPnWbsX+iNkWwnSQcbV1VtvGQV2DDhLQuvacj4Cteyggg8iPvrrx5arjyYsVtNlumxVmAfVQDAkrwg98i2R5sK0Vu/0uzh+1OIjv7H08QZ9aTb0Uq0DrqZXzkEAf41T0JpruS+vSuo6lwC4vkwk/ewjuStkuq5ZfFj+fb+mg3VfytjWSvCfTkfUQfWrlZ/dbdFewPVbh+ElD8Ml81FaCrZTVcoKg23ZRcQqSy6ghlMEFWDKQfMDQyDyIIJFT0VVJBc9mAbmfTXZZbgusCA103BZXWFCrwWFXhUEcwQZJs/7P2p5vgGLLbkYozNkzLpMkzzJAyaImm1FAh3l7Pl2PRvgLn95qZIzyjxHWgaRkdSCVN7du7RbN9jE3nLQOSiICr4Tk5/WuP30wooElj2atqEi5dythVtuWBa2qKyKBKw3DccEsGJy1JgRMvs9ZwKEEoTJBYnL6roTJ5mVmfEzTWigpbr3athSFJORkk4jsgCFUAaDu85NXaKKAooooCiiigKUhs75PYv4aD55GmV+5irN3AmlGxaK7eH3afflVp4RVbfm0RbMmM2gnuVZZj8J+FL96q1vY7VvlcvNLeDOco9CVHlU2+0zuWLH2iFPkxl/wD40ufGuPau5O0WF/a+MFh80FVvv+eXbCak/f8Ab8qT2d2cDJhyAgeuseihBVffVuX6VWXgSSHuNbtquS3S7wOIgoOGRABnQmm26Vi0CO0k/MgfICs1tu0Z4xqUIZCWMMVwIdOL6ss1woJuAENBkVk5r2vwx3asWle4XFlEIRMejIcCQVVyTjyUHvgA8hXm2Bri9IAV0iEY3AyPiRAkI5Mk6T3Tqa5sBmD3SYDMMcipRDGAbRyrDmCCea5aEgG5b2fG4oBYO3952oSBqEXPmCV01AB8K4uyvvFQ4FvNYYxixPFjLkAKVjJQ2h04ZggEH3bohRmuSsrLJAFxSGxnU6PxidSTqBIrnpWDXDkqoi6BEAeziuRR+atcxMRI0ZiAINT3irXBijAjrsSVAMKQo4wkyqjSRzHaaCnZRrRCA28WthRaBJYqpVeEESUALjlJBEuImuNq2qcXuQQpl21UAqtxQYkqEbJk4sZAkmQJnDIznLE5BZYrj0gDMiSPsZSVE8Ugr21xsFtnZGYmVQ4sEIBZ1Jd35AAq0wSDLCROgbSlt7TdALdEOsx6N2tjRTxFOQNwgZM048ehMU/3U7G2dVOvCQsKRAxiCQR5Hw7KUhAA15kWQzXEyGJAx94YyH4Tov2RJPbf3KpBfilGCsiBTigjGEbkwOIPnJjWrY+XPPwXe0+z3NGBWYkGDzHr5VU2W46LauDGEcgiDorca9vmo/brRb5tyg84+IP5Ck+6rJexfA5grH7QUEfMCt3H3iz71e/z6mu87byrAp3TB5zkh5/a++nOy3bjorApqOUHTvHPsOlJ9gfpNmAH2SB6dU+eJWmO4LsofOR5MA33lq6ecXOzWWluLnenwP50p33bXpkN+092z0ZChbbXQtzIasigmSsYvHDDajLV9RVEsfe2na1Vggvq62+C0UFxQo2aQzXSpzvC9wxkZgcJByPO+tp22xb2m4ty4wtm4FLW7cYDYjeW5ogki+MOcRoQTrWyrx1BBBEg6EHt86DG7z3hta236H6Q/XNt2sgMzLbUhHXoTwlyYOKA4njGmUu2XdocXBntKEXMiEsjFLa7SmBtsbZNxmsgsV49cgQuinXUUGb3+15bxayboboYQJbzR7gclUunE4KdJMroTxCBVe5tO2FiqtdEuA82VC2h9JtqOhYpFwGwbpJOcYgnE6HWUUGTt7VtovW0OeAaMin94BtFxGNzG0Qp6FbbA5WxLSMuqNZRRQFFFFAUUUUFPerxb8yPlxfhVKwvBB7SoPqdam32dFHfP4D8aitnQftCr+yvuV7O+W3ifdDn91VQf81qh9oP7+00d/34/c5PpUm5BO0bQ59y3/mdx/8AWKm9qLH1aXQJNsgnxHJh6gn4CmOO4vllrKfb+Z/1Ju9ZslYBIJEHkdcoOhgGY5VQ3laZcXAUshUuSoAOU9IVIXUkac/dXtq3u26A3OVcCD49h9QR8qt7fsQuiDpqDIkGVOS6gjQHsrFy49uvHkzW77K4C22IngnhJJZy0FeJYIju5jwr3aLbXL+TcKLIAaCGOIaQAxHVLdinzFXtm2G5b1fXlEQRbgAEKCQAs8UARwDSYqps1/BoQkKJULBYyRlHV4YOkRrI1mBXDw0b33C/aLJMryF6EKuOYydUUMFJYFDGrxxDqyaaWl7ASwWDiD1wxjNjyZ5mWnUjvE15c2djBm4WS4G4myHLiAAXLEZaAiTryrxUzRxBLGIBXrYqG4VYkSHHhjAHZRPlVtqiKrMFQfVgqwmCr5IQTJyAY8xMzJBFXLVsBQVOTJxAIRDQGKDkCUgaGNQFjQV5d2UhOIN1QYaHXIlJzXEahiSMTGtzlUO1i5LKzSOlcYkYkp0bMqpEkmI5aj1qNnk4N7niySW7SSQ4UHECRrAGmnfrJqTdDTkR2kk94LHq8yJ0kgHQnlrpV2HdrKyA2rQUMXZgT1iuPAscM6dsRTnRZ5DtNdMZa45WRT3q+gHmflH4n4VS9iuLZbjn37rx5KxUf5aN7XpVioljoviToo8BP4mm27dgFixatDkoA8+8+prfxzUZc7sp3DtCp0ttmUYsTBIHa0fwqlXNwbYis6l05R1h7rsB29xFQ7CMdqvr3yfiqD86t7sb69vHIfEK351ae8Tn5l+38G3061+kT94fnVDfO+xYZFxDFgSMnW3njHBbLaPdM6LIHeRTel+8919NI6W4gZSjKuJV1PeHVgDz1EHXWdIoC/vqwgBZ4klQIJJIuLaIAAknpHRfEsIma5XftglRnq0e43CWc21Fzh+rJdWUBoJZSOYiq9ncK53WbQM9oqFYmBZKMpJI0LFFyA7FGs611/s8mRIe4AzZOoKw5F5rwy4ZADueREiAZoJzvq1wkMCGUPOvVZWdSBGshDpz+IrvZN6JccKk9UmSCpGLYlSrAMDPeKqv7O2yrKGuDJ3eQRILrjAlYxA0CxHfOtS7p3IlgkqzGcuYUAZEMYCqoGon1NBzs/tFs7lQrk5YkHBwIeejaSsBWIIDEwSCBJEV63tDs4XLMx2Do3kjEtkq4yylVY5AQQp10Nc2/Z+0FVZchUspqRqNnYsk6cyWM/KKh2H2Xs2hCluUaKi6YFADigygMxkyZPOglf2jsgrBcglhItuSCqq3VC5EFWBDARGs1I2/rHEQ5YLAJRHcarmIKqZ4IbTkCCeYni5uNcgyXbtth7y4H3FTkyEckB5c6hu+y9k2ltAuttTooxYR0YtgEOrAgKBB5g9tBb/tuxkwz6oJJxbHQBiA0YloIOIMweVd2972CJ6RV8HODDzVoYeoqq/s7aa30bF2GupxkkoEkjGOwGIifDSubXsvs4EFQx78UXt7kVVHoPnrQOqKKKBTvo8Sf17wrkch5j/NFSb6GqH+tCprkj8fvDfjV/aKlW4hxbZ+yB/HdP402gNaKtqCIpNup8b+0Ie1Qf47k/J1psjc6nDwnk+b9v4ZfYr5s3Ds9zl/7bHkQfcb8P8AStBa2uNGmPiR5/a8+fnzrzatit3NLihh8/Q99VG3XdtDgJvWxyB66ju/WFOWY5owthqGVwRowIgjmPIioTu63MhQrfaXhbq4jUc9O/uHcKUi6pOujdxEMPTn8KsptRGkz5k/nWW8LrORLa2W4qYtjeyY5FiV4XZiwAgiFUqoGk66io7u6zkWUCdMSdYgaaCOR89J8K7+lnv+f5zUZ2p/tn4L/LVf8FW/yum3RmwNwyFDBQCwILCCZDAci3ZpOhqezsFu2q5EtgQVNwglSFxBBgaxPxqr9Mb7f3VG+2xrlHjy+6pnAXlple2uBwqT4nQfPn6VQu3yeZkn+vQUqbeLMYQi4f1UJ+JzgepqSzua/dIN50VO22oJy/8A6NkNP1Rp3zXfHjmLlctmu5Nm6VxdP90nU/XPa/l2D1PdTm88sBUVsvAAZAANBgf56jth5nJNNeoez/HVt99K0utt/v1z9hfvb8hU+wn/AHgD9Y/8r/tS3d5dtquNkshfsnsE/a//AGCrm71c7QeJZDt7h7LYX7fjUzzf1Wz9v0aiioMbn2k/cP8APST2m+kO6rs6E9EvTE5tbDODFq3IUi4DFzJeyUnmKoNFRWR26/tLILoN6Ga8FtC0Rwi3c6LpBjkJIGpgSVHPnO28r4LH6yVfit9ASq2hfRc1eOJjZLNALakwBgaDT0VkG3htBZ3C3lDkIp6JhCre2rEwUbGUW1rgxOaaDIEXvZvbdqu2nuXlIfBMbZQ25Y7PauP1tf71nXwxI5jQNDRWP2veu0ixNs3nciZOzMkOLeRtx0bHHKNMJ5jOak269tLKLmV2C14LbW0YIFt+iz4ctSBrIGqjnzDWUVkLm37RbZFVbsdNLTbYgo+1FG1wY8Nvi5oACplhoIk31tREDLIpba4DaK9CXLh+jItt0iBlVQ2LiCWkjUBtKKqbquO1m210AXCoLQCNY7mAYeRAIq3QFFFFBR3xblPI/I8P3kVUstkFntif8SlT8wKa37eSle8RSPZ2g48tY8stR/GI9atPCPcs2ng2y2ey4pHqyj7ujPxq9t+0MpwQS5JidAAObMexR+IHM1V9p9ES8OdtsvQw5+5l9aj2m9O0lh1TZB+Lf+Iq2N1KZTer+fnhMtphzuMT2mFA9BBgeZNSpedTwsPJgR8xP3VJsWyh1yadeQmPDWpH3Yh5Fl8jP3zXG8slT6NwNtOelyzkO8Q4+XF8qq3Nk2c/pLXkzKP3WEfKun3dcHVYN5iPzrgm4vWRvTX7pq0zl8VHp0rPsC+7tbAeItN/0TQm6ZH/AOU3olr+Wp/7Rj3iPWuG24HuPoPyq8Qi/sayOvtN0/40T/IFNSWt1bOIK22uEcmYM/8AE0j514lw+6p9B+VSCzdb3D66ffUXLSdLUsBCoi/tOo/yzVa49w/+4o8lLfMkfdUy7tY9ZgPACfnpXR3XA4Xae5oj5DSqXkx8JmFVf7Ra0V6Q5ISAWAjGdBIk6TpPZPrTTelxkQ4wQdI5Eg9oPL0PxEapNtUNbYHkRB/GuN57YW2a2GPE6qs+a6+uIY+ldsb1u+ynp3lMZ7p/ZBw63bv2j6gMchI/YCfCmXs+uVwv+qx/feR8kqo+zBLCr1bjcII0K5asPFQOwyNBTHcjG3bycQr6hxyCgQuQ93QTPLXmOVUx6x3V87Ll0dUVW+n2v0qfvj8683jtwsoHYEg3LaaRzu3VtKdTyBcE+APOqi1RS8b6snqupg66xAIYhhPWXgbUTMHuNcpvyyzW1VsjcYqsAxITpNe4FYIPbIjSgZUVSvb2sqzK1xQy9aTyhcyCeWWHFjzjXlXtvelphIcdmhkES2ABB1By0jnJHfQXKKWbDv2zdOIaG4YB5Evb6UBSNG4ATofdNMLN0OqsplWAII7QRIPwoO6g2bY7dvLo0RMjLYqFyPeYGp1PxqeigKKKKAooooCkm9LOLyNAdZ7u/wCBAb407qHa7GakdvMHuP8AX31ON0ikm12ukR0+0NPOZHwb7zWU3dekKD1lBtkHvQys+JQk+laqySCVPMGRPwZT/XdSPfu7Ct3pUMAkMRHMg8vAnUeZ8RU34V8Pi+Fot2n6pPX7yK4vbcAtxpACCZM6QDJIGsafI1DuO8ChAMgajybUfOaj2iz9YRA0ABymGDTMjXOI0HZ4Vj5Ny11w1Z25ffIVsJDsFBMcMyMlidIInUkRIq4d5IBLnATALEAE9w17Ko7YpAZ41Qy+AKm5wQFB7et4gajsqntrWzIbCAQSXiJDgdUMI6w8WBWZ0rlux09Mp5c3hbBgtGoHqWxA88iBHfUW0b1RFc6nASREExziYn0pDbvy2rsrAsCoJbiRwpElF04IiIORjxi3hciLZUBrrdQjIgGWIPGCoPRu6wR1CdSNXqpMI0lreJaYtuABILQAfCZn5VCN7axhi2OXEYHdoY1M49nvUgsXQM8o4MlImVkFukgScDgy8LPrPLQ1Z2AsbQ6Ya3cVKEhQCQBw8iTwesacqj1VPoi1d3tcyPYkgAhcsgWUZD7Qk6kRAYEzEFpurbOlQFgA40ZQZg/fBEET2EVmtqcm4cGTLDpBKxBzKxGORJUsARrMGtHu6AhYdUyRBBkAQCIJ0KgH1qcbbUZySFO8/fH2nI/eaPvNc7JZ6baB+jsc/F+0Dy0HgZ76j22w1whVYqwIMj7UzJns5n0pmbK2rK2lkSNT249pP6xn+Id1ejN2ell+X4ktlenuAe7qP8M8bDzPCPDWtIBVPdWydGmohjzHcByUeAHzmrtMr7RWClu8t2C66FrrhZRjbBEMbNwXUIkcJyAmOYAHYKZUg37auG6MAxm2AMGxbEXkN9VYkBWZMY1B4TBESKpe2/ZhAqoblwrbQW7Y4eBArKB1ZYww1P2F8Zuf2SouK4dgVYNGkGLZtQdOUNOmsilS7NtOduFvAZJiWvKRbQXSbq3hl9Y5taAw/NeKQXNbZd1bSPopudK5tiw7ze16XoryXz14xBa0So4YyxBkgg62jdEm5F+4guknFSohigUkGJiFmJ5z5CLZ/ZtFKHNjhcZ4AVVOeLFSAvVFxEcRBlBJOsp9n2PbSjAi6pIkFrikgtZdTBN19Q+HcuohRrVvadi2lbidH0rW1ukqDdkYHoyc2N0Mdek6wuaAjEcJoJ9o9m/qhatuY+qUliAVW2uDMhCzm1vhjQcROnboAIr2igKKKKAooooCiiigKKKKBZvfZJ4xzHP05N+fh5VVtNmpBGo0I5/6gj7h309NIdtt9C4YTj+HaPMcxV530hU2Sx0VwBeowMeHaR8Y/er3eqiQzFVCSwkFpGJD9sDRo84kGBU28TwhhyBDCPAE/fBqPftokLDohUyGaPJgZUyMSe6YAnWsvPPd24r2Xm9kWeSyqqxjIbEoXaANCxjQgAawCDS/Z3PCzaqQTGUsssvRAKSeJsfeleAajUnnbbEhmuksESUthUY9W4wuoFJKriSqwVMWyJJM1bTZGyGonqN1tYM9XIEhgCxZm4tO3Q5dNPUeWUxVipBGqg5HFWyYxiJnjbVxxnEZcqltWlwVkLkglmJOGpSC5Vl4woPV0HZ2VU2jaGVQrBJUH6sL1gmjBSZCkBp1Xj0jnNWdvvYiAqkMwVViRLaMCAJhuKDIkiDGpqUDYlcB5wzM4w5JYA6G9AlisqAJOhIMcq5e+gUJ1FXR+lIBGIBBt5CGx5Yg6A8tQa62sEKgCnOVAAaOrJGoDZAx26iZ07e7Sq+D3NQ5XFGQqciygsTjlqREQoMEEUP9qsXHdnIbhdVAZZB6pyAFsOBLK8g6EEcOMVodoQW7KoOQAUeg/IfOlG4bq3HnKySHZh0YcgmAGY5aF4ZQH+ySBpTPexkqv9cRA/OuvDN5OfLetIthshQbj9uvp2DzNWtzJ0txrje4eXj7v+Ea6989xFVFJvOEXlPPxHWbyUaDxrRHYwFUJwlBCnn5hvtA9o9dDBG7xPuyrNFQ7PfmVIxcc15+qntXx+MHSpqokUq3nvY2rttMAVbEM5YjHN8FEKjRJ7WxB5Azya1De2S27KzIrMnVYqCV/ZJEjkOXdQI19o3cDo7KloIYPdxwdUzu2yQjSV4VkdpPdqXPaVoyWzkjFlUB/rCyWTeIKYwAVVgDkZJTSGkONk2BLa4gTqxJbUkuSzknxJPLTs5V2mx21fMW0DxjkFAaByExMaDTwoEp9opbgUMGgWwWMPx3AWXG2zGRaZhEgqAdBJqBPaC4+xbXtKBQyWhctqx0Wdlt3oJA4oZz5+FP7mwWmUK1q2VAAClAQAvVAERA7O6u02VApUIoVtCoUAHSNRyOmlAk2XfTIrrc4mt9uQE/WdHGigEz2wJnkKhub9usoCAAdLats7OM/rboU4JhiwxMTI1y04dX93YbTEFraEqSQSoJBPMgxoTA+Fc3d3WmIJtpkohWxGS6zwmNNdfOg83RtJu2LVxoyZATHKY1jwmrdR7PZVFVEEKgCqB2ACAPhUlAUUUUBRRRQFFFFAVBtmzh1K9vYe49lT0UGVU8D2z2ajwg6j01o3/kbSBDjkwDHAOoUjXpAeSd5/CSJ9/2MbgYe9/2VvwNdXbsW0MEyBqPIeI17q5/+idSr8XVZ2xeh7K2hiCOrbvAW1Uljk6kE6kgCOZPZFe7JeViBbJIgZMTlkAobFWPVg9hC9/nYciXwZnL3AMlCubGuimZkLJbHmMpgVFsOyIIZMYAwwDsxBCqFA5Y65ieRkE61ja9ul2ss+SjhyKtLQToXt4AMAZLY9507OXbW8cQSQIgALlJA90dhyB/PlVayCzoWgi9qNMG0weAFXiLIBoWnTt1i3tRC30cyy21mFU6FiRkNNZgLjz1nsJEIR7ITLjkFjEFuJ4gZk68wAO06RzGkY2VyhOz3AjA6al1WJbEBTCc184I00q7tVq5DcNsL0jM+mpthZUnWc5xOnh4iqq7CsKxGTSbg4ioLuADMiQpMCfdga607Ttf3Ow6W4oy0M6wRyxkQJExyJPf213vsmVA0JjXu1Mn0/Cj2dBx4gVMABNIUCQIhREgAkdlT7XZzv2V7Dz8hJI9QIrTwfNNs/KY7j2IImUasB6L2D8T5+FM6KK027u3FFfsBo5gjkw5jy/LtrmxfM4vo4105MPtL+I5ie4gmeo79kMIPYZBHMHvHj+ZFQJKi2jaFQAuQoLKsnvdgiDzLMB61H9Gb9Nc+CfyVR31sV66yIpt9FnZdiSQ6mzfW6cQAQ4YKF1K4xPFMAGruBE9pgV49wAgEgFjAE8zEwO/QE+lZXZ/Zq6q4zaUhQrMrNN9grqb13hEXCWB97m3EYFW7Ps6Eu2nVLUJcDxEFZsm27LwniLYnsmJJkUGiorObbuS41y+yrZJuBsbjFs4NoJ0RAWAkyZkj9QnWlTezN6Db6Oz1LgR8jFg3GQq9vG0oFxTkQFC8gQyyaDcVwl5SzKDqsSO6dRWatbivJduXEFrW50gBcguc2PEwtZLozaHpNYAKgRUG1ezF5kALITpksjEmCJl7L6gnThnU6ig19FR7PbKqqkliAASeZgRJ8akoCiiigKKKKAooooCiiigob6s5Wye1SCPjrSnarIfZ1Bx4cSC3IFTzP3etO95/wB0/l+NLLf90I5xP41y5vlX4/JXsOyqou8GTFicRAhSoC6cMCABB10HdNVtk2ZbYOZtNeVTqpwgKFWWJJckBucnranXS/s90MnCSVdSeZmSY1bWJ/PupXZZ5ENNqCH6SSxALkQSAvujTw1PKsjTNpbG2AQ02yoUSqt0jKAAVVCAIEOrS0njnkarbBtIvPdvELNpiF0jQKwjL3JykHsMjtil1/e6i2yIxaFAYkKuoJYZYAKWAYAxw/hU9m9qAdxzcCUB6raNkHHMECSJ58qr6u1/S2guIACAImCFAJIIBCxP2cSe2BypXtQBIRixlgwEACAxZVGhDJDBdY6pjWvLm3ro5NsorfVhO50IUHWEPCRGnPs0NVVQXCS6OQ5S3EaoAyuVkZB15tlPu85NSrJpoNw2SsmI0gwSROR5dgMQToNSaYWh/vCfsn8aW7h2h2LZxqqntBkyDwkZKvD2knmOzVlaP+8p+z+D1o4fLhynVFFFaXEUUUUBRRRQFFFFAUUUUBRRRQFFFFAUUUUBRRRQFFFFAUUUUHhE868CDuFdUUHHQr9kfCubmzo3NVMiNR2d3lUtFRqG1RN12RytWxP6g/Kul3faBBFtARyOI0+VWaKaid1B9Dt/YXnl1RziJ840mvG2K2ZJtpLaHhGvLn38h8BViimobqG3siKSVRQToSFAJ1J+8k+pqToxMwJ74rqip0gUUUUBRRRQFFFFAUUUUBRRRQFFFFAUUUUBRRR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74838"/>
            <a:ext cx="4886325" cy="263954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Synovial joint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4040188" cy="639762"/>
          </a:xfrm>
        </p:spPr>
        <p:txBody>
          <a:bodyPr/>
          <a:lstStyle/>
          <a:p>
            <a:r>
              <a:rPr lang="en-CA" dirty="0" smtClean="0"/>
              <a:t>Parts of the joint</a:t>
            </a:r>
            <a:endParaRPr lang="en-CA" dirty="0"/>
          </a:p>
        </p:txBody>
      </p:sp>
      <p:pic>
        <p:nvPicPr>
          <p:cNvPr id="13" name="Content Placeholder 12" descr="Labelled synovial join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205126" y="1340768"/>
            <a:ext cx="4849134" cy="5517232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499992" y="548680"/>
            <a:ext cx="4041775" cy="639762"/>
          </a:xfrm>
        </p:spPr>
        <p:txBody>
          <a:bodyPr/>
          <a:lstStyle/>
          <a:p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041775" cy="5400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Hollow, </a:t>
            </a:r>
            <a:r>
              <a:rPr lang="en-CA" dirty="0"/>
              <a:t>m</a:t>
            </a:r>
            <a:r>
              <a:rPr lang="en-CA" dirty="0" smtClean="0"/>
              <a:t>akes bone light, strong &amp; makes blood cells</a:t>
            </a:r>
            <a:endParaRPr lang="en-CA" dirty="0"/>
          </a:p>
          <a:p>
            <a:r>
              <a:rPr lang="en-CA" dirty="0" smtClean="0"/>
              <a:t>attaches tendons &amp; ligaments, heals bone.</a:t>
            </a:r>
          </a:p>
          <a:p>
            <a:r>
              <a:rPr lang="en-CA" dirty="0" smtClean="0"/>
              <a:t>Lightness &amp; strength, structure</a:t>
            </a:r>
          </a:p>
          <a:p>
            <a:r>
              <a:rPr lang="en-CA" dirty="0" smtClean="0"/>
              <a:t>Gives bone strength</a:t>
            </a:r>
          </a:p>
          <a:p>
            <a:endParaRPr lang="en-CA" dirty="0" smtClean="0"/>
          </a:p>
          <a:p>
            <a:r>
              <a:rPr lang="en-CA" dirty="0" smtClean="0"/>
              <a:t>Produces fluid</a:t>
            </a:r>
          </a:p>
          <a:p>
            <a:endParaRPr lang="en-CA" dirty="0"/>
          </a:p>
          <a:p>
            <a:r>
              <a:rPr lang="en-CA" dirty="0" smtClean="0"/>
              <a:t>Protects end of bone ease of movement. </a:t>
            </a:r>
          </a:p>
          <a:p>
            <a:r>
              <a:rPr lang="en-CA" dirty="0" smtClean="0"/>
              <a:t>lubrication ( best known), cushions shock, use hydraulics</a:t>
            </a:r>
          </a:p>
          <a:p>
            <a:endParaRPr lang="en-CA" dirty="0"/>
          </a:p>
          <a:p>
            <a:r>
              <a:rPr lang="en-CA" dirty="0" smtClean="0"/>
              <a:t>Tough fiber protects joint</a:t>
            </a:r>
          </a:p>
          <a:p>
            <a:endParaRPr lang="en-CA" dirty="0" smtClean="0"/>
          </a:p>
          <a:p>
            <a:endParaRPr lang="en-CA" dirty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Bone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Bone Function</a:t>
            </a:r>
          </a:p>
          <a:p>
            <a:pPr lvl="1"/>
            <a:r>
              <a:rPr lang="en-CA" dirty="0" smtClean="0"/>
              <a:t>It supports the body</a:t>
            </a:r>
          </a:p>
          <a:p>
            <a:pPr lvl="1"/>
            <a:r>
              <a:rPr lang="en-CA" dirty="0" smtClean="0"/>
              <a:t>It acts as a lever to move the body</a:t>
            </a:r>
          </a:p>
          <a:p>
            <a:pPr lvl="1"/>
            <a:r>
              <a:rPr lang="en-CA" dirty="0" smtClean="0"/>
              <a:t>It’s both light and strong</a:t>
            </a:r>
          </a:p>
          <a:p>
            <a:r>
              <a:rPr lang="en-CA" dirty="0" smtClean="0"/>
              <a:t>Bone properties</a:t>
            </a:r>
          </a:p>
          <a:p>
            <a:pPr lvl="1"/>
            <a:r>
              <a:rPr lang="en-CA" dirty="0" smtClean="0"/>
              <a:t>Hardness  (Rigidity)</a:t>
            </a:r>
          </a:p>
          <a:p>
            <a:pPr lvl="1"/>
            <a:r>
              <a:rPr lang="en-CA" dirty="0" smtClean="0"/>
              <a:t>Resilience</a:t>
            </a:r>
          </a:p>
          <a:p>
            <a:pPr lvl="1"/>
            <a:r>
              <a:rPr lang="en-CA" dirty="0" smtClean="0"/>
              <a:t>Tensile strength (not elastic)</a:t>
            </a:r>
          </a:p>
        </p:txBody>
      </p:sp>
      <p:pic>
        <p:nvPicPr>
          <p:cNvPr id="5" name="Picture 4" descr="kne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72816"/>
            <a:ext cx="2028825" cy="42736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Muscle function</a:t>
            </a:r>
          </a:p>
          <a:p>
            <a:pPr lvl="1"/>
            <a:r>
              <a:rPr lang="en-CA" dirty="0" smtClean="0"/>
              <a:t>Contract</a:t>
            </a:r>
          </a:p>
          <a:p>
            <a:pPr lvl="1"/>
            <a:r>
              <a:rPr lang="en-CA" dirty="0" smtClean="0"/>
              <a:t>Move joint</a:t>
            </a:r>
          </a:p>
          <a:p>
            <a:r>
              <a:rPr lang="en-CA" dirty="0" smtClean="0"/>
              <a:t>Muscle property</a:t>
            </a:r>
          </a:p>
          <a:p>
            <a:pPr lvl="1"/>
            <a:r>
              <a:rPr lang="en-CA" dirty="0" smtClean="0"/>
              <a:t>Tensile strength (Some)</a:t>
            </a:r>
          </a:p>
          <a:p>
            <a:pPr lvl="1"/>
            <a:r>
              <a:rPr lang="en-CA" dirty="0" smtClean="0"/>
              <a:t>Elasticity (High)</a:t>
            </a:r>
            <a:endParaRPr lang="en-CA" dirty="0"/>
          </a:p>
        </p:txBody>
      </p:sp>
      <p:pic>
        <p:nvPicPr>
          <p:cNvPr id="4" name="Content Placeholder 3" descr="kne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905700" cy="4525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Tendon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Tendon function</a:t>
            </a:r>
          </a:p>
          <a:p>
            <a:pPr lvl="1"/>
            <a:r>
              <a:rPr lang="en-CA" dirty="0" smtClean="0"/>
              <a:t>Attaches muscle to bone</a:t>
            </a:r>
          </a:p>
          <a:p>
            <a:pPr lvl="1"/>
            <a:r>
              <a:rPr lang="en-CA" dirty="0" smtClean="0"/>
              <a:t>Holds and stabilizes the joint</a:t>
            </a:r>
          </a:p>
          <a:p>
            <a:pPr lvl="1"/>
            <a:r>
              <a:rPr lang="en-CA" dirty="0" smtClean="0"/>
              <a:t>Helps move the joint</a:t>
            </a:r>
          </a:p>
          <a:p>
            <a:r>
              <a:rPr lang="en-CA" dirty="0" smtClean="0"/>
              <a:t>Tendon properties</a:t>
            </a:r>
          </a:p>
          <a:p>
            <a:pPr lvl="1"/>
            <a:r>
              <a:rPr lang="en-CA" dirty="0" smtClean="0"/>
              <a:t>Tensile strength high</a:t>
            </a:r>
          </a:p>
          <a:p>
            <a:pPr lvl="1"/>
            <a:r>
              <a:rPr lang="en-CA" dirty="0" smtClean="0"/>
              <a:t>Low elasticity</a:t>
            </a:r>
          </a:p>
          <a:p>
            <a:pPr lvl="1"/>
            <a:r>
              <a:rPr lang="en-CA" dirty="0" smtClean="0"/>
              <a:t>flexible</a:t>
            </a:r>
            <a:endParaRPr lang="en-CA" dirty="0"/>
          </a:p>
        </p:txBody>
      </p:sp>
      <p:pic>
        <p:nvPicPr>
          <p:cNvPr id="4" name="Picture 3" descr="sinovial joint tend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24744"/>
            <a:ext cx="302433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ligament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Ligament function</a:t>
            </a:r>
          </a:p>
          <a:p>
            <a:pPr lvl="1"/>
            <a:r>
              <a:rPr lang="en-CA" dirty="0" smtClean="0"/>
              <a:t>Ties bone to bone</a:t>
            </a:r>
          </a:p>
          <a:p>
            <a:pPr lvl="1"/>
            <a:r>
              <a:rPr lang="en-CA" dirty="0" smtClean="0"/>
              <a:t>Supports and stabilizes joint</a:t>
            </a:r>
          </a:p>
          <a:p>
            <a:r>
              <a:rPr lang="en-CA" dirty="0" smtClean="0"/>
              <a:t>Ligament properties</a:t>
            </a:r>
          </a:p>
          <a:p>
            <a:pPr lvl="1"/>
            <a:r>
              <a:rPr lang="en-CA" dirty="0" smtClean="0"/>
              <a:t>Lots of tensile strength</a:t>
            </a:r>
          </a:p>
          <a:p>
            <a:pPr lvl="1"/>
            <a:r>
              <a:rPr lang="en-CA" dirty="0" smtClean="0"/>
              <a:t>No elasticity (Like rope)</a:t>
            </a:r>
          </a:p>
          <a:p>
            <a:pPr lvl="1"/>
            <a:r>
              <a:rPr lang="en-CA" dirty="0" smtClean="0"/>
              <a:t>flexible</a:t>
            </a:r>
            <a:endParaRPr lang="en-CA" dirty="0"/>
          </a:p>
        </p:txBody>
      </p:sp>
      <p:pic>
        <p:nvPicPr>
          <p:cNvPr id="5" name="Picture 4" descr="tendon vs lig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25144"/>
            <a:ext cx="5252394" cy="188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304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Synovial joint</vt:lpstr>
      <vt:lpstr>Synovial joint</vt:lpstr>
      <vt:lpstr>Slide 3</vt:lpstr>
      <vt:lpstr>Slide 4</vt:lpstr>
      <vt:lpstr>Synovial joint </vt:lpstr>
      <vt:lpstr>Bone</vt:lpstr>
      <vt:lpstr>muscle</vt:lpstr>
      <vt:lpstr>Tendon</vt:lpstr>
      <vt:lpstr>ligament</vt:lpstr>
      <vt:lpstr>Synovial Cartilage</vt:lpstr>
      <vt:lpstr>Synovial fluid</vt:lpstr>
      <vt:lpstr>Your task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Synovial joint</dc:title>
  <dc:creator>AnnaKay</dc:creator>
  <cp:lastModifiedBy>AnnaKay</cp:lastModifiedBy>
  <cp:revision>4</cp:revision>
  <dcterms:created xsi:type="dcterms:W3CDTF">2014-10-01T17:28:53Z</dcterms:created>
  <dcterms:modified xsi:type="dcterms:W3CDTF">2014-10-01T21:45:49Z</dcterms:modified>
</cp:coreProperties>
</file>