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33" d="100"/>
          <a:sy n="33" d="100"/>
        </p:scale>
        <p:origin x="989" y="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6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8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8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8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3F633-F0FF-47F5-94B3-037D37C334D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9FCD-D2D9-4EAA-A224-FD9AE0AF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5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7737" y="1384296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en-US" sz="3900">
                <a:solidFill>
                  <a:schemeClr val="bg1"/>
                </a:solidFill>
              </a:rPr>
              <a:t>                         		The cell </a:t>
            </a:r>
            <a:br>
              <a:rPr lang="en-US" sz="3900">
                <a:solidFill>
                  <a:schemeClr val="bg1"/>
                </a:solidFill>
              </a:rPr>
            </a:br>
            <a:r>
              <a:rPr lang="en-US" sz="3900">
                <a:solidFill>
                  <a:schemeClr val="bg1"/>
                </a:solidFill>
              </a:rPr>
              <a:t>						(sec2)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7737" y="3863971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Draw a picture and write the notes beside each organelle.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Anatomy: what it looks like.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Physiology: What it does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238" r="2889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The cell Membrane and associates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71982"/>
            <a:ext cx="5839493" cy="3986018"/>
          </a:xfrm>
        </p:spPr>
        <p:txBody>
          <a:bodyPr anchor="t">
            <a:noAutofit/>
          </a:bodyPr>
          <a:lstStyle/>
          <a:p>
            <a:r>
              <a:rPr lang="en-US" sz="2000"/>
              <a:t>Membrane</a:t>
            </a:r>
          </a:p>
          <a:p>
            <a:pPr lvl="1"/>
            <a:r>
              <a:rPr lang="en-US" sz="2000"/>
              <a:t>A lipid bilayer that controls what comes in and out of the cell.</a:t>
            </a:r>
          </a:p>
          <a:p>
            <a:pPr lvl="1"/>
            <a:r>
              <a:rPr lang="en-US" sz="2000"/>
              <a:t>Protects the cell from the outside environment.</a:t>
            </a:r>
          </a:p>
          <a:p>
            <a:r>
              <a:rPr lang="en-US" sz="2000"/>
              <a:t>Vacuole </a:t>
            </a:r>
          </a:p>
          <a:p>
            <a:pPr lvl="2"/>
            <a:r>
              <a:rPr lang="en-US"/>
              <a:t>lots of bubbles surrounded by a single membrane.</a:t>
            </a:r>
          </a:p>
          <a:p>
            <a:pPr lvl="2"/>
            <a:r>
              <a:rPr lang="en-US"/>
              <a:t>They hold water, waste products, food, </a:t>
            </a:r>
          </a:p>
          <a:p>
            <a:pPr lvl="2"/>
            <a:r>
              <a:rPr lang="en-US"/>
              <a:t>and proteins and vitamins that the cell makes</a:t>
            </a:r>
          </a:p>
          <a:p>
            <a:pPr lvl="2"/>
            <a:r>
              <a:rPr lang="en-US"/>
              <a:t> and wants to export.</a:t>
            </a:r>
          </a:p>
          <a:p>
            <a:pPr lvl="1"/>
            <a:endParaRPr lang="en-US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AB1833-D746-4E6E-B04E-7B2C77E45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5" r="16495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90081-4C21-4782-890E-8B4B76369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6" r="-4" b="-4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667" r="9976" b="-1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3553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nucleus and related structures.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Nucleus</a:t>
            </a:r>
          </a:p>
          <a:p>
            <a:pPr lvl="1"/>
            <a:r>
              <a:rPr lang="en-US" dirty="0"/>
              <a:t>The boss of the cell. </a:t>
            </a:r>
          </a:p>
          <a:p>
            <a:pPr lvl="1"/>
            <a:r>
              <a:rPr lang="en-US" dirty="0"/>
              <a:t>Contains the DNA which are all the instructions for making proteins.</a:t>
            </a:r>
          </a:p>
          <a:p>
            <a:r>
              <a:rPr lang="en-US" dirty="0"/>
              <a:t>Nuclear envelope</a:t>
            </a:r>
          </a:p>
          <a:p>
            <a:pPr lvl="1"/>
            <a:r>
              <a:rPr lang="en-US" dirty="0"/>
              <a:t>Surrounds and protects the nucleus. Controls what goes in and out</a:t>
            </a:r>
          </a:p>
          <a:p>
            <a:pPr lvl="1"/>
            <a:r>
              <a:rPr lang="en-US" dirty="0"/>
              <a:t>DNA never leaves the nucleus</a:t>
            </a:r>
          </a:p>
          <a:p>
            <a:r>
              <a:rPr lang="en-US" dirty="0"/>
              <a:t>Nucle</a:t>
            </a:r>
            <a:r>
              <a:rPr lang="en-US" b="1" dirty="0"/>
              <a:t>o</a:t>
            </a:r>
            <a:r>
              <a:rPr lang="en-US" dirty="0"/>
              <a:t>lus</a:t>
            </a:r>
          </a:p>
          <a:p>
            <a:pPr lvl="1"/>
            <a:r>
              <a:rPr lang="en-US" dirty="0"/>
              <a:t>Loose structure in the nucleus, no </a:t>
            </a:r>
            <a:r>
              <a:rPr lang="en-US" dirty="0" err="1"/>
              <a:t>memebrane</a:t>
            </a:r>
            <a:r>
              <a:rPr lang="en-US" dirty="0"/>
              <a:t>. Darkish spot</a:t>
            </a:r>
          </a:p>
          <a:p>
            <a:pPr lvl="1"/>
            <a:r>
              <a:rPr lang="en-US" dirty="0"/>
              <a:t>Makes RNA and Ribosomes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76" y="365124"/>
            <a:ext cx="3397624" cy="2324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776" y="4262718"/>
            <a:ext cx="2483224" cy="24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 dirty="0"/>
              <a:t>DNA and related structures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946" r="-3" b="1280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4030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868" r="23706" b="-2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295" y="2871981"/>
            <a:ext cx="5246879" cy="3986017"/>
          </a:xfrm>
        </p:spPr>
        <p:txBody>
          <a:bodyPr anchor="t">
            <a:normAutofit/>
          </a:bodyPr>
          <a:lstStyle/>
          <a:p>
            <a:r>
              <a:rPr lang="en-US" sz="2400" dirty="0"/>
              <a:t>Chromosomes</a:t>
            </a:r>
          </a:p>
          <a:p>
            <a:pPr lvl="1"/>
            <a:r>
              <a:rPr lang="en-US" dirty="0"/>
              <a:t>They look like dark x’s</a:t>
            </a:r>
          </a:p>
          <a:p>
            <a:pPr lvl="1"/>
            <a:r>
              <a:rPr lang="en-US" dirty="0"/>
              <a:t>This is tightly coiled DNA</a:t>
            </a:r>
          </a:p>
          <a:p>
            <a:pPr lvl="1"/>
            <a:r>
              <a:rPr lang="en-US" dirty="0"/>
              <a:t>It coils up in order to divide</a:t>
            </a:r>
          </a:p>
          <a:p>
            <a:r>
              <a:rPr lang="en-US" sz="2400" dirty="0"/>
              <a:t>Centrioles</a:t>
            </a:r>
          </a:p>
          <a:p>
            <a:pPr lvl="1"/>
            <a:r>
              <a:rPr lang="en-US" dirty="0"/>
              <a:t>These look like two logs outside the nucleus</a:t>
            </a:r>
          </a:p>
          <a:p>
            <a:pPr lvl="1"/>
            <a:r>
              <a:rPr lang="en-US" dirty="0"/>
              <a:t>The centrioles pull the chromosomes apart during cell division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42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2" y="0"/>
            <a:ext cx="5277333" cy="1325563"/>
          </a:xfrm>
        </p:spPr>
        <p:txBody>
          <a:bodyPr>
            <a:normAutofit/>
          </a:bodyPr>
          <a:lstStyle/>
          <a:p>
            <a:r>
              <a:rPr lang="en-US" dirty="0"/>
              <a:t>Cytoplasm and some organelles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61" y="1325563"/>
            <a:ext cx="6408886" cy="5235245"/>
          </a:xfrm>
        </p:spPr>
        <p:txBody>
          <a:bodyPr anchor="t">
            <a:noAutofit/>
          </a:bodyPr>
          <a:lstStyle/>
          <a:p>
            <a:r>
              <a:rPr lang="en-US" sz="2000" dirty="0"/>
              <a:t>Cytoplasm</a:t>
            </a:r>
          </a:p>
          <a:p>
            <a:pPr lvl="1"/>
            <a:r>
              <a:rPr lang="en-US" sz="2000" dirty="0"/>
              <a:t>The area in the cell between the nucleus and the cell membrane</a:t>
            </a:r>
          </a:p>
          <a:p>
            <a:pPr lvl="1"/>
            <a:r>
              <a:rPr lang="en-US" sz="2000" dirty="0"/>
              <a:t>It contains a jelly like substance called CYTOSOL</a:t>
            </a:r>
          </a:p>
          <a:p>
            <a:pPr lvl="1"/>
            <a:r>
              <a:rPr lang="en-US" sz="2000" dirty="0"/>
              <a:t>It also contains all the organelles</a:t>
            </a:r>
          </a:p>
          <a:p>
            <a:pPr lvl="1"/>
            <a:r>
              <a:rPr lang="en-US" sz="2000" dirty="0"/>
              <a:t>It supports the </a:t>
            </a:r>
            <a:r>
              <a:rPr lang="en-US" sz="2000" dirty="0" err="1"/>
              <a:t>organells</a:t>
            </a:r>
            <a:r>
              <a:rPr lang="en-US" sz="2000" dirty="0"/>
              <a:t> and dissolves nutrients and wastes in the cell.</a:t>
            </a:r>
          </a:p>
          <a:p>
            <a:pPr lvl="1"/>
            <a:r>
              <a:rPr lang="en-US" sz="2000" dirty="0"/>
              <a:t>It’s mostly water.</a:t>
            </a:r>
          </a:p>
          <a:p>
            <a:r>
              <a:rPr lang="en-US" sz="2000" dirty="0"/>
              <a:t>Mitochondria</a:t>
            </a:r>
          </a:p>
          <a:p>
            <a:pPr lvl="1"/>
            <a:r>
              <a:rPr lang="en-US" sz="2000" dirty="0"/>
              <a:t> looks like a jelly bean with a wiggly line inside</a:t>
            </a:r>
          </a:p>
          <a:p>
            <a:pPr lvl="1"/>
            <a:r>
              <a:rPr lang="en-US" sz="2000" dirty="0"/>
              <a:t>It produces energy (ATP) using Cellular respiration.</a:t>
            </a:r>
          </a:p>
          <a:p>
            <a:r>
              <a:rPr lang="en-US" sz="2000" dirty="0"/>
              <a:t>Lysosome</a:t>
            </a:r>
          </a:p>
          <a:p>
            <a:pPr lvl="1"/>
            <a:r>
              <a:rPr lang="en-US" sz="2000" dirty="0"/>
              <a:t>A sac containing powerful digestive enzymes</a:t>
            </a:r>
          </a:p>
          <a:p>
            <a:pPr lvl="1"/>
            <a:r>
              <a:rPr lang="en-US" sz="2000" dirty="0"/>
              <a:t>Can kill intruders</a:t>
            </a:r>
          </a:p>
          <a:p>
            <a:pPr lvl="1"/>
            <a:r>
              <a:rPr lang="en-US" sz="2000" dirty="0"/>
              <a:t>Digest and recycle the cell when its old or damaged</a:t>
            </a:r>
          </a:p>
          <a:p>
            <a:pPr lvl="1"/>
            <a:r>
              <a:rPr lang="en-US" sz="2000" dirty="0"/>
              <a:t>The suicide sac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5005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114379-CEF2-4927-BEAC-763037C09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9597" y="2815229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14C23C8-0D86-4D9E-A9C7-76291675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603" y="1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245" y="297192"/>
            <a:ext cx="2353443" cy="2353443"/>
          </a:xfrm>
          <a:prstGeom prst="rect">
            <a:avLst/>
          </a:prstGeom>
        </p:spPr>
      </p:pic>
      <p:pic>
        <p:nvPicPr>
          <p:cNvPr id="5" name="Picture 4" descr="Circle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247" y="3314998"/>
            <a:ext cx="1341597" cy="1882944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248578-C6EF-47FB-8B88-AD65C27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3088" y="4197206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009" y="4857750"/>
            <a:ext cx="2143816" cy="18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7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08" y="3036263"/>
            <a:ext cx="3118338" cy="1714500"/>
          </a:xfrm>
        </p:spPr>
        <p:txBody>
          <a:bodyPr>
            <a:normAutofit/>
          </a:bodyPr>
          <a:lstStyle/>
          <a:p>
            <a:r>
              <a:rPr lang="en-US" sz="2800" dirty="0"/>
              <a:t>More organelles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794" b="1"/>
          <a:stretch/>
        </p:blipFill>
        <p:spPr>
          <a:xfrm>
            <a:off x="673749" y="370321"/>
            <a:ext cx="5422245" cy="2482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3" r="-1" b="-1"/>
          <a:stretch/>
        </p:blipFill>
        <p:spPr>
          <a:xfrm>
            <a:off x="7304611" y="370320"/>
            <a:ext cx="4166748" cy="248268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324" y="2853005"/>
            <a:ext cx="9284676" cy="4004994"/>
          </a:xfrm>
        </p:spPr>
        <p:txBody>
          <a:bodyPr anchor="ctr">
            <a:noAutofit/>
          </a:bodyPr>
          <a:lstStyle/>
          <a:p>
            <a:r>
              <a:rPr lang="en-US" sz="2000" dirty="0"/>
              <a:t>Golgi Apparatus</a:t>
            </a:r>
          </a:p>
          <a:p>
            <a:pPr lvl="1"/>
            <a:r>
              <a:rPr lang="en-US" sz="2000" dirty="0"/>
              <a:t>This looks like a </a:t>
            </a:r>
            <a:r>
              <a:rPr lang="en-US" sz="2000" dirty="0" err="1"/>
              <a:t>wifi</a:t>
            </a:r>
            <a:r>
              <a:rPr lang="en-US" sz="2000" dirty="0"/>
              <a:t> symbol with bubbles </a:t>
            </a:r>
          </a:p>
          <a:p>
            <a:pPr lvl="1"/>
            <a:r>
              <a:rPr lang="en-US" sz="2000" dirty="0"/>
              <a:t>It processes fats and proteins and wraps them in a membrane for export.</a:t>
            </a:r>
          </a:p>
          <a:p>
            <a:r>
              <a:rPr lang="en-US" sz="2000" dirty="0"/>
              <a:t>Endoplasmic reticulum  ( lovingly called E.R.)</a:t>
            </a:r>
          </a:p>
          <a:p>
            <a:pPr lvl="1"/>
            <a:r>
              <a:rPr lang="en-US" sz="2000" dirty="0"/>
              <a:t>A ribbon of membrane that </a:t>
            </a:r>
            <a:r>
              <a:rPr lang="en-US" sz="2000" b="1" dirty="0"/>
              <a:t>transports</a:t>
            </a:r>
            <a:r>
              <a:rPr lang="en-US" sz="2000" dirty="0"/>
              <a:t> stuff all through the cell.</a:t>
            </a:r>
          </a:p>
          <a:p>
            <a:r>
              <a:rPr lang="en-US" sz="2000" dirty="0"/>
              <a:t>Rough ER </a:t>
            </a:r>
          </a:p>
          <a:p>
            <a:pPr lvl="1"/>
            <a:r>
              <a:rPr lang="en-US" sz="2000" dirty="0"/>
              <a:t>has dots or ribosomes. </a:t>
            </a:r>
          </a:p>
          <a:p>
            <a:pPr lvl="1"/>
            <a:r>
              <a:rPr lang="en-US" sz="2000" dirty="0"/>
              <a:t>It is the site of protein synthesis</a:t>
            </a:r>
          </a:p>
          <a:p>
            <a:pPr lvl="1"/>
            <a:r>
              <a:rPr lang="en-US" sz="2000" dirty="0"/>
              <a:t>Sometimes </a:t>
            </a:r>
            <a:r>
              <a:rPr lang="en-US" sz="2000" b="1" dirty="0"/>
              <a:t>free ribosomes </a:t>
            </a:r>
            <a:r>
              <a:rPr lang="en-US" sz="2000" dirty="0"/>
              <a:t>float around in the cytoplasm. </a:t>
            </a:r>
          </a:p>
          <a:p>
            <a:pPr lvl="1"/>
            <a:r>
              <a:rPr lang="en-US" sz="2000" dirty="0"/>
              <a:t>They make proteins too.</a:t>
            </a:r>
          </a:p>
          <a:p>
            <a:r>
              <a:rPr lang="en-US" sz="2000" dirty="0"/>
              <a:t>Smooth ER</a:t>
            </a:r>
          </a:p>
          <a:p>
            <a:pPr lvl="1"/>
            <a:r>
              <a:rPr lang="en-US" sz="2000" dirty="0"/>
              <a:t>Makes fats and vitamins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5276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373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                           The cell        (sec2)</vt:lpstr>
      <vt:lpstr>The cell Membrane and associates</vt:lpstr>
      <vt:lpstr>The nucleus and related structures.</vt:lpstr>
      <vt:lpstr>DNA and related structures</vt:lpstr>
      <vt:lpstr>Cytoplasm and some organelles</vt:lpstr>
      <vt:lpstr>More organelles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</dc:title>
  <dc:creator>Filippo Baroni</dc:creator>
  <cp:lastModifiedBy>Anna Katherine Walsh</cp:lastModifiedBy>
  <cp:revision>31</cp:revision>
  <dcterms:created xsi:type="dcterms:W3CDTF">2019-09-04T18:07:12Z</dcterms:created>
  <dcterms:modified xsi:type="dcterms:W3CDTF">2020-09-29T13:48:14Z</dcterms:modified>
</cp:coreProperties>
</file>