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6" r:id="rId6"/>
    <p:sldId id="260" r:id="rId7"/>
    <p:sldId id="261" r:id="rId8"/>
    <p:sldId id="264" r:id="rId9"/>
    <p:sldId id="263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2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31AFD-BA47-4A68-A688-97382FA96390}" type="datetimeFigureOut">
              <a:rPr lang="en-CA" smtClean="0"/>
              <a:pPr/>
              <a:t>24/08/2015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0C1D6-CB5A-4C44-B53D-A9711CFB7D5B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31AFD-BA47-4A68-A688-97382FA96390}" type="datetimeFigureOut">
              <a:rPr lang="en-CA" smtClean="0"/>
              <a:pPr/>
              <a:t>24/08/2015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0C1D6-CB5A-4C44-B53D-A9711CFB7D5B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31AFD-BA47-4A68-A688-97382FA96390}" type="datetimeFigureOut">
              <a:rPr lang="en-CA" smtClean="0"/>
              <a:pPr/>
              <a:t>24/08/2015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0C1D6-CB5A-4C44-B53D-A9711CFB7D5B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31AFD-BA47-4A68-A688-97382FA96390}" type="datetimeFigureOut">
              <a:rPr lang="en-CA" smtClean="0"/>
              <a:pPr/>
              <a:t>24/08/2015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0C1D6-CB5A-4C44-B53D-A9711CFB7D5B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31AFD-BA47-4A68-A688-97382FA96390}" type="datetimeFigureOut">
              <a:rPr lang="en-CA" smtClean="0"/>
              <a:pPr/>
              <a:t>24/08/2015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0C1D6-CB5A-4C44-B53D-A9711CFB7D5B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31AFD-BA47-4A68-A688-97382FA96390}" type="datetimeFigureOut">
              <a:rPr lang="en-CA" smtClean="0"/>
              <a:pPr/>
              <a:t>24/08/2015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0C1D6-CB5A-4C44-B53D-A9711CFB7D5B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31AFD-BA47-4A68-A688-97382FA96390}" type="datetimeFigureOut">
              <a:rPr lang="en-CA" smtClean="0"/>
              <a:pPr/>
              <a:t>24/08/2015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0C1D6-CB5A-4C44-B53D-A9711CFB7D5B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31AFD-BA47-4A68-A688-97382FA96390}" type="datetimeFigureOut">
              <a:rPr lang="en-CA" smtClean="0"/>
              <a:pPr/>
              <a:t>24/08/2015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0C1D6-CB5A-4C44-B53D-A9711CFB7D5B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31AFD-BA47-4A68-A688-97382FA96390}" type="datetimeFigureOut">
              <a:rPr lang="en-CA" smtClean="0"/>
              <a:pPr/>
              <a:t>24/08/2015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0C1D6-CB5A-4C44-B53D-A9711CFB7D5B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31AFD-BA47-4A68-A688-97382FA96390}" type="datetimeFigureOut">
              <a:rPr lang="en-CA" smtClean="0"/>
              <a:pPr/>
              <a:t>24/08/2015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0C1D6-CB5A-4C44-B53D-A9711CFB7D5B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31AFD-BA47-4A68-A688-97382FA96390}" type="datetimeFigureOut">
              <a:rPr lang="en-CA" smtClean="0"/>
              <a:pPr/>
              <a:t>24/08/2015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0C1D6-CB5A-4C44-B53D-A9711CFB7D5B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731AFD-BA47-4A68-A688-97382FA96390}" type="datetimeFigureOut">
              <a:rPr lang="en-CA" smtClean="0"/>
              <a:pPr/>
              <a:t>24/08/2015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D0C1D6-CB5A-4C44-B53D-A9711CFB7D5B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image" Target="../media/image6.jpeg"/><Relationship Id="rId7" Type="http://schemas.openxmlformats.org/officeDocument/2006/relationships/image" Target="../media/image10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jpeg"/><Relationship Id="rId3" Type="http://schemas.openxmlformats.org/officeDocument/2006/relationships/image" Target="../media/image13.jpeg"/><Relationship Id="rId7" Type="http://schemas.openxmlformats.org/officeDocument/2006/relationships/image" Target="../media/image16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1.jpeg"/><Relationship Id="rId4" Type="http://schemas.openxmlformats.org/officeDocument/2006/relationships/image" Target="../media/image14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The cell and its many parts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The organelles</a:t>
            </a:r>
            <a:endParaRPr lang="en-CA" dirty="0"/>
          </a:p>
        </p:txBody>
      </p:sp>
      <p:pic>
        <p:nvPicPr>
          <p:cNvPr id="5" name="Picture 4" descr="plant cell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188641"/>
            <a:ext cx="3139449" cy="2016224"/>
          </a:xfrm>
          <a:prstGeom prst="rect">
            <a:avLst/>
          </a:prstGeom>
        </p:spPr>
      </p:pic>
      <p:pic>
        <p:nvPicPr>
          <p:cNvPr id="6" name="Picture 5" descr="Prokaryot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84168" y="4653136"/>
            <a:ext cx="2466975" cy="1847850"/>
          </a:xfrm>
          <a:prstGeom prst="rect">
            <a:avLst/>
          </a:prstGeom>
        </p:spPr>
      </p:pic>
      <p:pic>
        <p:nvPicPr>
          <p:cNvPr id="7" name="Picture 6" descr="Archaea membrane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444208" y="404664"/>
            <a:ext cx="2085975" cy="2190750"/>
          </a:xfrm>
          <a:prstGeom prst="rect">
            <a:avLst/>
          </a:prstGeom>
        </p:spPr>
      </p:pic>
      <p:pic>
        <p:nvPicPr>
          <p:cNvPr id="8" name="Picture 7" descr="animal cell1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899592" y="4149080"/>
            <a:ext cx="2466975" cy="1857375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131840" y="116632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Plant cell</a:t>
            </a:r>
            <a:endParaRPr lang="en-CA" dirty="0"/>
          </a:p>
        </p:txBody>
      </p:sp>
      <p:sp>
        <p:nvSpPr>
          <p:cNvPr id="10" name="TextBox 9"/>
          <p:cNvSpPr txBox="1"/>
          <p:nvPr/>
        </p:nvSpPr>
        <p:spPr>
          <a:xfrm>
            <a:off x="4860032" y="2132856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A</a:t>
            </a:r>
            <a:r>
              <a:rPr lang="en-CA" dirty="0" smtClean="0"/>
              <a:t>rchaea</a:t>
            </a:r>
            <a:endParaRPr lang="en-CA" dirty="0"/>
          </a:p>
        </p:txBody>
      </p:sp>
      <p:sp>
        <p:nvSpPr>
          <p:cNvPr id="11" name="TextBox 10"/>
          <p:cNvSpPr txBox="1"/>
          <p:nvPr/>
        </p:nvSpPr>
        <p:spPr>
          <a:xfrm>
            <a:off x="467544" y="3717032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Animal cell</a:t>
            </a:r>
            <a:endParaRPr lang="en-CA" dirty="0"/>
          </a:p>
        </p:txBody>
      </p:sp>
      <p:sp>
        <p:nvSpPr>
          <p:cNvPr id="12" name="TextBox 11"/>
          <p:cNvSpPr txBox="1"/>
          <p:nvPr/>
        </p:nvSpPr>
        <p:spPr>
          <a:xfrm>
            <a:off x="7020272" y="4077072"/>
            <a:ext cx="12068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Prokaryote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70186"/>
          </a:xfrm>
        </p:spPr>
        <p:txBody>
          <a:bodyPr>
            <a:normAutofit fontScale="90000"/>
          </a:bodyPr>
          <a:lstStyle/>
          <a:p>
            <a:r>
              <a:rPr lang="en-CA" dirty="0" smtClean="0"/>
              <a:t>No miss, no you can’t expect us to draw that!!!</a:t>
            </a:r>
            <a:br>
              <a:rPr lang="en-CA" dirty="0" smtClean="0"/>
            </a:br>
            <a:r>
              <a:rPr lang="en-CA" dirty="0" smtClean="0"/>
              <a:t>OK, I’ll help you</a:t>
            </a:r>
            <a:endParaRPr lang="en-CA" dirty="0"/>
          </a:p>
        </p:txBody>
      </p:sp>
      <p:pic>
        <p:nvPicPr>
          <p:cNvPr id="4" name="Content Placeholder 3" descr="animal cell1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03648" y="1916832"/>
            <a:ext cx="6048672" cy="427757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The cell is the basic unit of life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CA" dirty="0" smtClean="0"/>
              <a:t>It has all the characteristics of living things:</a:t>
            </a:r>
          </a:p>
          <a:p>
            <a:pPr lvl="1"/>
            <a:r>
              <a:rPr lang="en-CA" dirty="0" smtClean="0"/>
              <a:t>Requires nutrition (energy)</a:t>
            </a:r>
          </a:p>
          <a:p>
            <a:pPr lvl="1"/>
            <a:r>
              <a:rPr lang="en-CA" dirty="0" smtClean="0"/>
              <a:t>Requires water</a:t>
            </a:r>
          </a:p>
          <a:p>
            <a:pPr lvl="1"/>
            <a:r>
              <a:rPr lang="en-CA" dirty="0" smtClean="0"/>
              <a:t>Contained in a membrane</a:t>
            </a:r>
          </a:p>
          <a:p>
            <a:pPr lvl="1"/>
            <a:r>
              <a:rPr lang="en-CA" dirty="0" smtClean="0"/>
              <a:t>Grows and </a:t>
            </a:r>
            <a:r>
              <a:rPr lang="en-CA" dirty="0" smtClean="0"/>
              <a:t>reproduces</a:t>
            </a:r>
          </a:p>
          <a:p>
            <a:pPr lvl="1"/>
            <a:r>
              <a:rPr lang="en-CA" dirty="0" smtClean="0"/>
              <a:t>It responds to stimuli</a:t>
            </a:r>
            <a:endParaRPr lang="en-CA" dirty="0" smtClean="0"/>
          </a:p>
          <a:p>
            <a:pPr lvl="1"/>
            <a:r>
              <a:rPr lang="en-CA" dirty="0" smtClean="0"/>
              <a:t>It has a definite size and shape</a:t>
            </a:r>
          </a:p>
          <a:p>
            <a:pPr lvl="1"/>
            <a:r>
              <a:rPr lang="en-CA" dirty="0" smtClean="0"/>
              <a:t>It has a definite life span (it dies)</a:t>
            </a:r>
            <a:endParaRPr lang="en-CA" dirty="0" smtClean="0"/>
          </a:p>
          <a:p>
            <a:pPr lvl="1">
              <a:buNone/>
            </a:pPr>
            <a:r>
              <a:rPr lang="en-CA" dirty="0" smtClean="0"/>
              <a:t>Etc.</a:t>
            </a:r>
          </a:p>
          <a:p>
            <a:pPr lvl="1">
              <a:buNone/>
            </a:pPr>
            <a:endParaRPr lang="en-CA" dirty="0" smtClean="0"/>
          </a:p>
          <a:p>
            <a:pPr lvl="1"/>
            <a:endParaRPr lang="en-CA" dirty="0" smtClean="0"/>
          </a:p>
          <a:p>
            <a:pPr>
              <a:buNone/>
            </a:pP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How many and how big?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The average human adult </a:t>
            </a:r>
            <a:r>
              <a:rPr lang="en-CA" dirty="0" smtClean="0"/>
              <a:t>has</a:t>
            </a:r>
            <a:endParaRPr lang="en-CA" dirty="0" smtClean="0"/>
          </a:p>
          <a:p>
            <a:r>
              <a:rPr lang="en-CA" dirty="0" smtClean="0"/>
              <a:t>60,000,000,000,000    </a:t>
            </a:r>
            <a:r>
              <a:rPr lang="en-CA" dirty="0" smtClean="0"/>
              <a:t>cells</a:t>
            </a:r>
          </a:p>
          <a:p>
            <a:r>
              <a:rPr lang="en-CA" dirty="0" smtClean="0"/>
              <a:t>6 x 10</a:t>
            </a:r>
            <a:r>
              <a:rPr lang="en-CA" sz="3600" baseline="30000" dirty="0" smtClean="0"/>
              <a:t>13</a:t>
            </a:r>
            <a:r>
              <a:rPr lang="en-CA" sz="3600" dirty="0" smtClean="0"/>
              <a:t> </a:t>
            </a:r>
          </a:p>
          <a:p>
            <a:r>
              <a:rPr lang="en-CA" dirty="0" smtClean="0"/>
              <a:t>They are very </a:t>
            </a:r>
            <a:r>
              <a:rPr lang="en-CA" dirty="0" smtClean="0"/>
              <a:t>small</a:t>
            </a:r>
          </a:p>
          <a:p>
            <a:r>
              <a:rPr lang="en-CA" dirty="0" smtClean="0"/>
              <a:t>Bacteria cells are even </a:t>
            </a:r>
            <a:r>
              <a:rPr lang="en-CA" dirty="0" smtClean="0"/>
              <a:t>smaller</a:t>
            </a:r>
          </a:p>
          <a:p>
            <a:r>
              <a:rPr lang="en-CA" dirty="0" smtClean="0"/>
              <a:t>1000x smaller</a:t>
            </a:r>
          </a:p>
          <a:p>
            <a:endParaRPr lang="en-CA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Cells vary in size and shape depending on their function</a:t>
            </a:r>
            <a:endParaRPr lang="en-CA" dirty="0"/>
          </a:p>
        </p:txBody>
      </p:sp>
      <p:pic>
        <p:nvPicPr>
          <p:cNvPr id="4" name="Content Placeholder 3" descr="Skeletal muscle tissue 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516216" y="1916832"/>
            <a:ext cx="1657350" cy="1790700"/>
          </a:xfrm>
        </p:spPr>
      </p:pic>
      <p:pic>
        <p:nvPicPr>
          <p:cNvPr id="5" name="Picture 4" descr="rod cell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9552" y="1700808"/>
            <a:ext cx="1524000" cy="1857375"/>
          </a:xfrm>
          <a:prstGeom prst="rect">
            <a:avLst/>
          </a:prstGeom>
        </p:spPr>
      </p:pic>
      <p:pic>
        <p:nvPicPr>
          <p:cNvPr id="6" name="Picture 5" descr="cytokinesis in white fish 2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51520" y="4005064"/>
            <a:ext cx="2438400" cy="1828800"/>
          </a:xfrm>
          <a:prstGeom prst="rect">
            <a:avLst/>
          </a:prstGeom>
        </p:spPr>
      </p:pic>
      <p:pic>
        <p:nvPicPr>
          <p:cNvPr id="7" name="Picture 6" descr="red blood cells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796136" y="3717032"/>
            <a:ext cx="2857500" cy="1600200"/>
          </a:xfrm>
          <a:prstGeom prst="rect">
            <a:avLst/>
          </a:prstGeom>
        </p:spPr>
      </p:pic>
      <p:pic>
        <p:nvPicPr>
          <p:cNvPr id="8" name="Picture 7" descr="amoeba-feeding-big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987824" y="1628800"/>
            <a:ext cx="2225040" cy="1408176"/>
          </a:xfrm>
          <a:prstGeom prst="rect">
            <a:avLst/>
          </a:prstGeom>
        </p:spPr>
      </p:pic>
      <p:pic>
        <p:nvPicPr>
          <p:cNvPr id="9" name="Picture 8" descr="bacteria eats spruce bud worm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3059832" y="4962525"/>
            <a:ext cx="2409825" cy="1895475"/>
          </a:xfrm>
          <a:prstGeom prst="rect">
            <a:avLst/>
          </a:prstGeom>
        </p:spPr>
      </p:pic>
      <p:pic>
        <p:nvPicPr>
          <p:cNvPr id="10" name="Picture 9" descr="elodea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3275856" y="3140968"/>
            <a:ext cx="2025576" cy="151722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bluegreen alga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612560" cy="818847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 dirty="0"/>
          </a:p>
        </p:txBody>
      </p:sp>
      <p:pic>
        <p:nvPicPr>
          <p:cNvPr id="14" name="Content Placeholder 13" descr="Archaea2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-256976" y="0"/>
            <a:ext cx="9400976" cy="6137215"/>
          </a:xfrm>
        </p:spPr>
      </p:pic>
      <p:pic>
        <p:nvPicPr>
          <p:cNvPr id="15" name="Picture 14" descr="euglena 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-180528" y="0"/>
            <a:ext cx="9684568" cy="7056784"/>
          </a:xfrm>
          <a:prstGeom prst="rect">
            <a:avLst/>
          </a:prstGeom>
        </p:spPr>
      </p:pic>
      <p:pic>
        <p:nvPicPr>
          <p:cNvPr id="17" name="Picture 16" descr="elodea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-396552" y="0"/>
            <a:ext cx="10050500" cy="7056784"/>
          </a:xfrm>
          <a:prstGeom prst="rect">
            <a:avLst/>
          </a:prstGeom>
        </p:spPr>
      </p:pic>
      <p:pic>
        <p:nvPicPr>
          <p:cNvPr id="18" name="Picture 17" descr="dinoflagellates 2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-324544" y="0"/>
            <a:ext cx="10081120" cy="9045624"/>
          </a:xfrm>
          <a:prstGeom prst="rect">
            <a:avLst/>
          </a:prstGeom>
        </p:spPr>
      </p:pic>
      <p:pic>
        <p:nvPicPr>
          <p:cNvPr id="19" name="Picture 18" descr="diatoms 1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-468559" y="0"/>
            <a:ext cx="9862722" cy="8325544"/>
          </a:xfrm>
          <a:prstGeom prst="rect">
            <a:avLst/>
          </a:prstGeom>
        </p:spPr>
      </p:pic>
      <p:pic>
        <p:nvPicPr>
          <p:cNvPr id="20" name="Picture 19" descr="HeLa-cells-DNA-2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-540568" y="0"/>
            <a:ext cx="10441160" cy="829130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3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6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3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9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3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3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3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8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Parts of the cell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CA" dirty="0" smtClean="0"/>
              <a:t>Cells have many small parts.</a:t>
            </a:r>
          </a:p>
          <a:p>
            <a:r>
              <a:rPr lang="en-CA" dirty="0" smtClean="0"/>
              <a:t>Each has a special job to do</a:t>
            </a:r>
          </a:p>
          <a:p>
            <a:r>
              <a:rPr lang="en-CA" dirty="0" smtClean="0"/>
              <a:t>They are called organelles</a:t>
            </a:r>
          </a:p>
          <a:p>
            <a:r>
              <a:rPr lang="en-CA" dirty="0" smtClean="0"/>
              <a:t>Each organelle is surrounded by membranes.</a:t>
            </a:r>
          </a:p>
          <a:p>
            <a:r>
              <a:rPr lang="en-CA" dirty="0" smtClean="0"/>
              <a:t>Membranes can isolate the inside from the outside</a:t>
            </a:r>
          </a:p>
          <a:p>
            <a:r>
              <a:rPr lang="en-CA" dirty="0" smtClean="0"/>
              <a:t>Membranes can break reseal and fuse with other membranes.</a:t>
            </a:r>
          </a:p>
          <a:p>
            <a:r>
              <a:rPr lang="en-CA" dirty="0" smtClean="0"/>
              <a:t>Membranes are important!!!!!!!!!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You will be responsible for 4 types of cells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Domain:</a:t>
            </a:r>
          </a:p>
          <a:p>
            <a:pPr lvl="1"/>
            <a:r>
              <a:rPr lang="en-CA" dirty="0" smtClean="0"/>
              <a:t>Archaea          </a:t>
            </a:r>
            <a:r>
              <a:rPr lang="en-CA" b="1" dirty="0" smtClean="0"/>
              <a:t>(</a:t>
            </a:r>
            <a:r>
              <a:rPr lang="en-CA" b="1" dirty="0" err="1" smtClean="0"/>
              <a:t>Archaebacteria</a:t>
            </a:r>
            <a:r>
              <a:rPr lang="en-CA" dirty="0" smtClean="0"/>
              <a:t>)</a:t>
            </a:r>
          </a:p>
          <a:p>
            <a:r>
              <a:rPr lang="en-CA" dirty="0" smtClean="0"/>
              <a:t>Kingdom:</a:t>
            </a:r>
          </a:p>
          <a:p>
            <a:pPr lvl="1"/>
            <a:r>
              <a:rPr lang="en-CA" dirty="0" smtClean="0"/>
              <a:t>Prokaryotes   (</a:t>
            </a:r>
            <a:r>
              <a:rPr lang="en-CA" b="1" dirty="0" smtClean="0"/>
              <a:t>Bacteria)</a:t>
            </a:r>
          </a:p>
          <a:p>
            <a:pPr lvl="1"/>
            <a:r>
              <a:rPr lang="en-CA" dirty="0" smtClean="0"/>
              <a:t>Eukaryotes	</a:t>
            </a:r>
          </a:p>
          <a:p>
            <a:pPr lvl="2"/>
            <a:r>
              <a:rPr lang="en-CA" b="1" dirty="0" smtClean="0"/>
              <a:t>Plants </a:t>
            </a:r>
          </a:p>
          <a:p>
            <a:pPr lvl="2"/>
            <a:r>
              <a:rPr lang="en-CA" b="1" dirty="0" smtClean="0"/>
              <a:t>Animals</a:t>
            </a:r>
            <a:endParaRPr lang="en-CA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The Generalized Animal Cell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b="1" dirty="0" smtClean="0"/>
              <a:t>Please draw it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4" name="Content Placeholder 3" descr="animal cell1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44980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</TotalTime>
  <Words>196</Words>
  <Application>Microsoft Office PowerPoint</Application>
  <PresentationFormat>On-screen Show (4:3)</PresentationFormat>
  <Paragraphs>44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The cell and its many parts</vt:lpstr>
      <vt:lpstr>The cell is the basic unit of life</vt:lpstr>
      <vt:lpstr>How many and how big?</vt:lpstr>
      <vt:lpstr>Cells vary in size and shape depending on their function</vt:lpstr>
      <vt:lpstr>Slide 5</vt:lpstr>
      <vt:lpstr>Parts of the cell</vt:lpstr>
      <vt:lpstr>You will be responsible for 4 types of cells</vt:lpstr>
      <vt:lpstr>The Generalized Animal Cell</vt:lpstr>
      <vt:lpstr>Slide 9</vt:lpstr>
      <vt:lpstr>No miss, no you can’t expect us to draw that!!! OK, I’ll help you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cell and its many parts</dc:title>
  <dc:creator>AnnaKay</dc:creator>
  <cp:lastModifiedBy>AnnaKay</cp:lastModifiedBy>
  <cp:revision>6</cp:revision>
  <dcterms:created xsi:type="dcterms:W3CDTF">2013-08-27T21:10:45Z</dcterms:created>
  <dcterms:modified xsi:type="dcterms:W3CDTF">2015-08-24T20:44:37Z</dcterms:modified>
</cp:coreProperties>
</file>