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3" r:id="rId8"/>
    <p:sldId id="265" r:id="rId9"/>
    <p:sldId id="266" r:id="rId10"/>
    <p:sldId id="267" r:id="rId11"/>
    <p:sldId id="268" r:id="rId12"/>
    <p:sldId id="269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35" autoAdjust="0"/>
    <p:restoredTop sz="94660"/>
  </p:normalViewPr>
  <p:slideViewPr>
    <p:cSldViewPr>
      <p:cViewPr varScale="1">
        <p:scale>
          <a:sx n="53" d="100"/>
          <a:sy n="53" d="100"/>
        </p:scale>
        <p:origin x="1368" y="4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31AFD-BA47-4A68-A688-97382FA96390}" type="datetimeFigureOut">
              <a:rPr lang="en-CA" smtClean="0"/>
              <a:pPr/>
              <a:t>2017-09-07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0C1D6-CB5A-4C44-B53D-A9711CFB7D5B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31AFD-BA47-4A68-A688-97382FA96390}" type="datetimeFigureOut">
              <a:rPr lang="en-CA" smtClean="0"/>
              <a:pPr/>
              <a:t>2017-09-07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0C1D6-CB5A-4C44-B53D-A9711CFB7D5B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31AFD-BA47-4A68-A688-97382FA96390}" type="datetimeFigureOut">
              <a:rPr lang="en-CA" smtClean="0"/>
              <a:pPr/>
              <a:t>2017-09-07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0C1D6-CB5A-4C44-B53D-A9711CFB7D5B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31AFD-BA47-4A68-A688-97382FA96390}" type="datetimeFigureOut">
              <a:rPr lang="en-CA" smtClean="0"/>
              <a:pPr/>
              <a:t>2017-09-07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0C1D6-CB5A-4C44-B53D-A9711CFB7D5B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31AFD-BA47-4A68-A688-97382FA96390}" type="datetimeFigureOut">
              <a:rPr lang="en-CA" smtClean="0"/>
              <a:pPr/>
              <a:t>2017-09-07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0C1D6-CB5A-4C44-B53D-A9711CFB7D5B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31AFD-BA47-4A68-A688-97382FA96390}" type="datetimeFigureOut">
              <a:rPr lang="en-CA" smtClean="0"/>
              <a:pPr/>
              <a:t>2017-09-07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0C1D6-CB5A-4C44-B53D-A9711CFB7D5B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31AFD-BA47-4A68-A688-97382FA96390}" type="datetimeFigureOut">
              <a:rPr lang="en-CA" smtClean="0"/>
              <a:pPr/>
              <a:t>2017-09-07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0C1D6-CB5A-4C44-B53D-A9711CFB7D5B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31AFD-BA47-4A68-A688-97382FA96390}" type="datetimeFigureOut">
              <a:rPr lang="en-CA" smtClean="0"/>
              <a:pPr/>
              <a:t>2017-09-07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0C1D6-CB5A-4C44-B53D-A9711CFB7D5B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31AFD-BA47-4A68-A688-97382FA96390}" type="datetimeFigureOut">
              <a:rPr lang="en-CA" smtClean="0"/>
              <a:pPr/>
              <a:t>2017-09-07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0C1D6-CB5A-4C44-B53D-A9711CFB7D5B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31AFD-BA47-4A68-A688-97382FA96390}" type="datetimeFigureOut">
              <a:rPr lang="en-CA" smtClean="0"/>
              <a:pPr/>
              <a:t>2017-09-07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0C1D6-CB5A-4C44-B53D-A9711CFB7D5B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31AFD-BA47-4A68-A688-97382FA96390}" type="datetimeFigureOut">
              <a:rPr lang="en-CA" smtClean="0"/>
              <a:pPr/>
              <a:t>2017-09-07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0C1D6-CB5A-4C44-B53D-A9711CFB7D5B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731AFD-BA47-4A68-A688-97382FA96390}" type="datetimeFigureOut">
              <a:rPr lang="en-CA" smtClean="0"/>
              <a:pPr/>
              <a:t>2017-09-07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D0C1D6-CB5A-4C44-B53D-A9711CFB7D5B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The cell and its many parts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 smtClean="0"/>
              <a:t>The organelles</a:t>
            </a:r>
            <a:endParaRPr lang="en-CA" dirty="0"/>
          </a:p>
        </p:txBody>
      </p:sp>
      <p:pic>
        <p:nvPicPr>
          <p:cNvPr id="5" name="Picture 4" descr="plant cell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88641"/>
            <a:ext cx="3139449" cy="2016224"/>
          </a:xfrm>
          <a:prstGeom prst="rect">
            <a:avLst/>
          </a:prstGeom>
        </p:spPr>
      </p:pic>
      <p:pic>
        <p:nvPicPr>
          <p:cNvPr id="6" name="Picture 5" descr="Prokaryot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84168" y="4653136"/>
            <a:ext cx="2466975" cy="1847850"/>
          </a:xfrm>
          <a:prstGeom prst="rect">
            <a:avLst/>
          </a:prstGeom>
        </p:spPr>
      </p:pic>
      <p:pic>
        <p:nvPicPr>
          <p:cNvPr id="7" name="Picture 6" descr="Archaea membran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44208" y="404664"/>
            <a:ext cx="2085975" cy="2190750"/>
          </a:xfrm>
          <a:prstGeom prst="rect">
            <a:avLst/>
          </a:prstGeom>
        </p:spPr>
      </p:pic>
      <p:pic>
        <p:nvPicPr>
          <p:cNvPr id="8" name="Picture 7" descr="animal cell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99592" y="4149080"/>
            <a:ext cx="2466975" cy="18573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131840" y="116632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Plant cell</a:t>
            </a:r>
            <a:endParaRPr lang="en-CA" dirty="0"/>
          </a:p>
        </p:txBody>
      </p:sp>
      <p:sp>
        <p:nvSpPr>
          <p:cNvPr id="10" name="TextBox 9"/>
          <p:cNvSpPr txBox="1"/>
          <p:nvPr/>
        </p:nvSpPr>
        <p:spPr>
          <a:xfrm>
            <a:off x="4860032" y="2132856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A</a:t>
            </a:r>
            <a:r>
              <a:rPr lang="en-CA" dirty="0" smtClean="0"/>
              <a:t>rchaea</a:t>
            </a:r>
            <a:endParaRPr lang="en-CA" dirty="0"/>
          </a:p>
        </p:txBody>
      </p:sp>
      <p:sp>
        <p:nvSpPr>
          <p:cNvPr id="11" name="TextBox 10"/>
          <p:cNvSpPr txBox="1"/>
          <p:nvPr/>
        </p:nvSpPr>
        <p:spPr>
          <a:xfrm>
            <a:off x="467544" y="3717032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Animal cell</a:t>
            </a:r>
            <a:endParaRPr lang="en-CA" dirty="0"/>
          </a:p>
        </p:txBody>
      </p:sp>
      <p:sp>
        <p:nvSpPr>
          <p:cNvPr id="12" name="TextBox 11"/>
          <p:cNvSpPr txBox="1"/>
          <p:nvPr/>
        </p:nvSpPr>
        <p:spPr>
          <a:xfrm>
            <a:off x="7020272" y="4077072"/>
            <a:ext cx="12068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Prokaryote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Structures related to the nucleus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structure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CA" dirty="0" smtClean="0"/>
              <a:t>Nucleus</a:t>
            </a:r>
          </a:p>
          <a:p>
            <a:endParaRPr lang="en-CA" dirty="0" smtClean="0"/>
          </a:p>
          <a:p>
            <a:endParaRPr lang="en-CA" dirty="0" smtClean="0"/>
          </a:p>
          <a:p>
            <a:r>
              <a:rPr lang="en-CA" dirty="0" smtClean="0"/>
              <a:t>Nucleolus</a:t>
            </a:r>
          </a:p>
          <a:p>
            <a:pPr marL="0" indent="0">
              <a:buNone/>
            </a:pPr>
            <a:endParaRPr lang="en-CA" dirty="0" smtClean="0"/>
          </a:p>
          <a:p>
            <a:r>
              <a:rPr lang="en-CA" dirty="0" smtClean="0"/>
              <a:t>Chromatin</a:t>
            </a:r>
          </a:p>
          <a:p>
            <a:endParaRPr lang="en-CA" dirty="0"/>
          </a:p>
          <a:p>
            <a:r>
              <a:rPr lang="en-CA" dirty="0" smtClean="0"/>
              <a:t>Chromosome</a:t>
            </a:r>
          </a:p>
          <a:p>
            <a:endParaRPr lang="en-CA" dirty="0" smtClean="0"/>
          </a:p>
          <a:p>
            <a:r>
              <a:rPr lang="en-CA" dirty="0" smtClean="0"/>
              <a:t>Centrioles</a:t>
            </a:r>
          </a:p>
          <a:p>
            <a:endParaRPr lang="en-CA" dirty="0" smtClean="0"/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CA" dirty="0" smtClean="0"/>
              <a:t>function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en-CA" dirty="0" smtClean="0"/>
              <a:t>Boss of cell. Controls cell activities. Stores genetic material.</a:t>
            </a:r>
          </a:p>
          <a:p>
            <a:r>
              <a:rPr lang="en-CA" dirty="0" smtClean="0"/>
              <a:t>Loose ball on RNA in Nucleus. No membrane. </a:t>
            </a:r>
            <a:endParaRPr lang="en-CA" dirty="0" smtClean="0"/>
          </a:p>
          <a:p>
            <a:r>
              <a:rPr lang="en-CA" dirty="0" smtClean="0"/>
              <a:t>Thread like DNA uncoiled for reading instructions.</a:t>
            </a:r>
          </a:p>
          <a:p>
            <a:r>
              <a:rPr lang="en-CA" dirty="0" smtClean="0"/>
              <a:t>Coiled up DNA for dividing.</a:t>
            </a:r>
          </a:p>
          <a:p>
            <a:r>
              <a:rPr lang="en-CA" dirty="0" smtClean="0"/>
              <a:t>Near the nucleus . Used for dividing the chromosomes.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768" y="2057400"/>
            <a:ext cx="2421992" cy="224390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6144" y="5157192"/>
            <a:ext cx="2231244" cy="125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731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Cytoplasm and some related organelles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structure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CA" dirty="0" smtClean="0"/>
              <a:t>Cytoplasm</a:t>
            </a:r>
          </a:p>
          <a:p>
            <a:endParaRPr lang="en-CA" dirty="0" smtClean="0"/>
          </a:p>
          <a:p>
            <a:r>
              <a:rPr lang="en-CA" dirty="0" smtClean="0"/>
              <a:t>Cytosol</a:t>
            </a:r>
          </a:p>
          <a:p>
            <a:endParaRPr lang="en-CA" dirty="0" smtClean="0"/>
          </a:p>
          <a:p>
            <a:r>
              <a:rPr lang="en-CA" dirty="0" smtClean="0"/>
              <a:t>Mitochondria</a:t>
            </a:r>
          </a:p>
          <a:p>
            <a:endParaRPr lang="en-CA" dirty="0" smtClean="0"/>
          </a:p>
          <a:p>
            <a:r>
              <a:rPr lang="en-CA" dirty="0" smtClean="0"/>
              <a:t>Lysosome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CA" dirty="0" smtClean="0"/>
              <a:t>function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494485"/>
          </a:xfrm>
        </p:spPr>
        <p:txBody>
          <a:bodyPr>
            <a:normAutofit/>
          </a:bodyPr>
          <a:lstStyle/>
          <a:p>
            <a:r>
              <a:rPr lang="en-CA" dirty="0" smtClean="0"/>
              <a:t>The part of the cell between the nucleus and membrane. Contains a gel(cytosol) in which organelles floa</a:t>
            </a:r>
            <a:r>
              <a:rPr lang="en-CA" dirty="0" smtClean="0"/>
              <a:t>t.</a:t>
            </a:r>
          </a:p>
          <a:p>
            <a:r>
              <a:rPr lang="en-CA" dirty="0" smtClean="0"/>
              <a:t>Powerhouse of cell. Makes energy (ATP) by cellular respiration.</a:t>
            </a:r>
          </a:p>
          <a:p>
            <a:r>
              <a:rPr lang="en-CA" dirty="0" smtClean="0"/>
              <a:t>Suicide sac. Contains digestive enzymes that clean cell and recycle old cells, kill intruders.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800" y="3524374"/>
            <a:ext cx="1456990" cy="1252289"/>
          </a:xfrm>
          <a:prstGeom prst="rect">
            <a:avLst/>
          </a:prstGeom>
        </p:spPr>
      </p:pic>
      <p:sp>
        <p:nvSpPr>
          <p:cNvPr id="8" name="AutoShape 2" descr="Image result for lysosome"/>
          <p:cNvSpPr>
            <a:spLocks noChangeAspect="1" noChangeArrowheads="1"/>
          </p:cNvSpPr>
          <p:nvPr/>
        </p:nvSpPr>
        <p:spPr bwMode="auto">
          <a:xfrm>
            <a:off x="-3175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8711" y="4915183"/>
            <a:ext cx="973832" cy="121729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1380" y="1972052"/>
            <a:ext cx="1872299" cy="1402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259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Cytoplasm and some related organelles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structure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CA" dirty="0" smtClean="0"/>
              <a:t>Golgi </a:t>
            </a:r>
            <a:r>
              <a:rPr lang="en-CA" dirty="0" smtClean="0"/>
              <a:t>apparatus</a:t>
            </a:r>
          </a:p>
          <a:p>
            <a:endParaRPr lang="en-CA" dirty="0" smtClean="0"/>
          </a:p>
          <a:p>
            <a:r>
              <a:rPr lang="en-CA" dirty="0" smtClean="0"/>
              <a:t>Endoplasmic </a:t>
            </a:r>
            <a:r>
              <a:rPr lang="en-CA" dirty="0" smtClean="0"/>
              <a:t>reticulum</a:t>
            </a:r>
          </a:p>
          <a:p>
            <a:endParaRPr lang="en-CA" dirty="0" smtClean="0"/>
          </a:p>
          <a:p>
            <a:pPr lvl="1"/>
            <a:r>
              <a:rPr lang="en-CA" dirty="0" smtClean="0"/>
              <a:t>Smooth </a:t>
            </a:r>
            <a:r>
              <a:rPr lang="en-CA" dirty="0" smtClean="0"/>
              <a:t>ER</a:t>
            </a:r>
          </a:p>
          <a:p>
            <a:pPr lvl="1"/>
            <a:r>
              <a:rPr lang="en-CA" dirty="0" smtClean="0"/>
              <a:t>Rough </a:t>
            </a:r>
            <a:r>
              <a:rPr lang="en-CA" dirty="0" smtClean="0"/>
              <a:t>ER</a:t>
            </a:r>
          </a:p>
          <a:p>
            <a:pPr lvl="1"/>
            <a:endParaRPr lang="en-CA" dirty="0" smtClean="0"/>
          </a:p>
          <a:p>
            <a:r>
              <a:rPr lang="en-CA" dirty="0" smtClean="0"/>
              <a:t>Ribosomes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CA" dirty="0" smtClean="0"/>
              <a:t>function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683125"/>
          </a:xfrm>
        </p:spPr>
        <p:txBody>
          <a:bodyPr>
            <a:normAutofit lnSpcReduction="10000"/>
          </a:bodyPr>
          <a:lstStyle/>
          <a:p>
            <a:r>
              <a:rPr lang="en-CA" dirty="0" smtClean="0"/>
              <a:t>Packaging plant. It wraps fats and proteins in a membrane and ships them out.</a:t>
            </a:r>
          </a:p>
          <a:p>
            <a:r>
              <a:rPr lang="en-CA" dirty="0" smtClean="0"/>
              <a:t>Transportation highway</a:t>
            </a:r>
          </a:p>
          <a:p>
            <a:pPr lvl="1"/>
            <a:r>
              <a:rPr lang="en-CA" dirty="0" smtClean="0"/>
              <a:t>Smooth makes vitamins and fat.</a:t>
            </a:r>
          </a:p>
          <a:p>
            <a:pPr lvl="1"/>
            <a:r>
              <a:rPr lang="en-CA" dirty="0" smtClean="0"/>
              <a:t>Rough makes Proteins.</a:t>
            </a:r>
          </a:p>
          <a:p>
            <a:r>
              <a:rPr lang="en-CA" dirty="0" smtClean="0"/>
              <a:t>The actual site of protein synthesis. Sometimes they are attached to rough ER.</a:t>
            </a:r>
          </a:p>
          <a:p>
            <a:r>
              <a:rPr lang="en-CA" dirty="0" smtClean="0"/>
              <a:t>Sometimes they are free floating in cytoplasm.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5816" y="1772816"/>
            <a:ext cx="1411357" cy="137693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0526" y="3396715"/>
            <a:ext cx="2160828" cy="140043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0526" y="5228353"/>
            <a:ext cx="2208570" cy="114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229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The cell is the basic unit of life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A" dirty="0" smtClean="0"/>
              <a:t>It has all the characteristics of living things:</a:t>
            </a:r>
          </a:p>
          <a:p>
            <a:pPr lvl="1"/>
            <a:r>
              <a:rPr lang="en-CA" dirty="0" smtClean="0"/>
              <a:t>Requires nutrition (energy)</a:t>
            </a:r>
          </a:p>
          <a:p>
            <a:pPr lvl="1"/>
            <a:r>
              <a:rPr lang="en-CA" dirty="0" smtClean="0"/>
              <a:t>Requires water</a:t>
            </a:r>
          </a:p>
          <a:p>
            <a:pPr lvl="1"/>
            <a:r>
              <a:rPr lang="en-CA" dirty="0" smtClean="0"/>
              <a:t>Contained in a membrane</a:t>
            </a:r>
          </a:p>
          <a:p>
            <a:pPr lvl="1"/>
            <a:r>
              <a:rPr lang="en-CA" dirty="0" smtClean="0"/>
              <a:t>Grows and reproduces</a:t>
            </a:r>
          </a:p>
          <a:p>
            <a:pPr lvl="1"/>
            <a:r>
              <a:rPr lang="en-CA" dirty="0" smtClean="0"/>
              <a:t>It responds to stimuli</a:t>
            </a:r>
          </a:p>
          <a:p>
            <a:pPr lvl="1"/>
            <a:r>
              <a:rPr lang="en-CA" dirty="0" smtClean="0"/>
              <a:t>It has a definite size and shape</a:t>
            </a:r>
          </a:p>
          <a:p>
            <a:pPr lvl="1"/>
            <a:r>
              <a:rPr lang="en-CA" dirty="0" smtClean="0"/>
              <a:t>It has a definite life span (it dies)</a:t>
            </a:r>
          </a:p>
          <a:p>
            <a:pPr lvl="1">
              <a:buNone/>
            </a:pPr>
            <a:r>
              <a:rPr lang="en-CA" dirty="0" smtClean="0"/>
              <a:t>Etc.</a:t>
            </a:r>
          </a:p>
          <a:p>
            <a:pPr lvl="1">
              <a:buNone/>
            </a:pPr>
            <a:endParaRPr lang="en-CA" dirty="0" smtClean="0"/>
          </a:p>
          <a:p>
            <a:pPr lvl="1"/>
            <a:endParaRPr lang="en-CA" dirty="0" smtClean="0"/>
          </a:p>
          <a:p>
            <a:pPr>
              <a:buNone/>
            </a:pP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How many and how big?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The average human adult has</a:t>
            </a:r>
          </a:p>
          <a:p>
            <a:r>
              <a:rPr lang="en-CA" dirty="0" smtClean="0"/>
              <a:t>60,000,000,000,000    cells</a:t>
            </a:r>
          </a:p>
          <a:p>
            <a:r>
              <a:rPr lang="en-CA" dirty="0" smtClean="0"/>
              <a:t>6 x 10</a:t>
            </a:r>
            <a:r>
              <a:rPr lang="en-CA" sz="3600" baseline="30000" dirty="0" smtClean="0"/>
              <a:t>13</a:t>
            </a:r>
            <a:r>
              <a:rPr lang="en-CA" sz="3600" dirty="0" smtClean="0"/>
              <a:t> </a:t>
            </a:r>
          </a:p>
          <a:p>
            <a:r>
              <a:rPr lang="en-CA" dirty="0" smtClean="0"/>
              <a:t>They are very small</a:t>
            </a:r>
          </a:p>
          <a:p>
            <a:r>
              <a:rPr lang="en-CA" dirty="0" smtClean="0"/>
              <a:t>Bacteria cells are even smaller</a:t>
            </a:r>
          </a:p>
          <a:p>
            <a:r>
              <a:rPr lang="en-CA" dirty="0" smtClean="0"/>
              <a:t>1000x smaller</a:t>
            </a:r>
          </a:p>
          <a:p>
            <a:endParaRPr lang="en-CA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Cells vary in size and shape depending on their function</a:t>
            </a:r>
            <a:endParaRPr lang="en-CA" dirty="0"/>
          </a:p>
        </p:txBody>
      </p:sp>
      <p:pic>
        <p:nvPicPr>
          <p:cNvPr id="4" name="Content Placeholder 3" descr="Skeletal muscle tissue 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516216" y="1916832"/>
            <a:ext cx="1657350" cy="1790700"/>
          </a:xfrm>
        </p:spPr>
      </p:pic>
      <p:pic>
        <p:nvPicPr>
          <p:cNvPr id="5" name="Picture 4" descr="rod cel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1700808"/>
            <a:ext cx="1524000" cy="1857375"/>
          </a:xfrm>
          <a:prstGeom prst="rect">
            <a:avLst/>
          </a:prstGeom>
        </p:spPr>
      </p:pic>
      <p:pic>
        <p:nvPicPr>
          <p:cNvPr id="6" name="Picture 5" descr="cytokinesis in white fish 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4005064"/>
            <a:ext cx="2438400" cy="1828800"/>
          </a:xfrm>
          <a:prstGeom prst="rect">
            <a:avLst/>
          </a:prstGeom>
        </p:spPr>
      </p:pic>
      <p:pic>
        <p:nvPicPr>
          <p:cNvPr id="7" name="Picture 6" descr="red blood cells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96136" y="3717032"/>
            <a:ext cx="2857500" cy="1600200"/>
          </a:xfrm>
          <a:prstGeom prst="rect">
            <a:avLst/>
          </a:prstGeom>
        </p:spPr>
      </p:pic>
      <p:pic>
        <p:nvPicPr>
          <p:cNvPr id="8" name="Picture 7" descr="amoeba-feeding-big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987824" y="1628800"/>
            <a:ext cx="2225040" cy="1408176"/>
          </a:xfrm>
          <a:prstGeom prst="rect">
            <a:avLst/>
          </a:prstGeom>
        </p:spPr>
      </p:pic>
      <p:pic>
        <p:nvPicPr>
          <p:cNvPr id="9" name="Picture 8" descr="bacteria eats spruce bud worm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059832" y="4962525"/>
            <a:ext cx="2409825" cy="1895475"/>
          </a:xfrm>
          <a:prstGeom prst="rect">
            <a:avLst/>
          </a:prstGeom>
        </p:spPr>
      </p:pic>
      <p:pic>
        <p:nvPicPr>
          <p:cNvPr id="10" name="Picture 9" descr="elodea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275856" y="3140968"/>
            <a:ext cx="2025576" cy="15172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Parts of the cell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CA" dirty="0" smtClean="0"/>
              <a:t>Cells have many small parts.</a:t>
            </a:r>
          </a:p>
          <a:p>
            <a:r>
              <a:rPr lang="en-CA" dirty="0" smtClean="0"/>
              <a:t>Each has a special job to do</a:t>
            </a:r>
          </a:p>
          <a:p>
            <a:r>
              <a:rPr lang="en-CA" dirty="0" smtClean="0"/>
              <a:t>They are called organelles</a:t>
            </a:r>
          </a:p>
          <a:p>
            <a:r>
              <a:rPr lang="en-CA" dirty="0" smtClean="0"/>
              <a:t>Each organelle is surrounded by membranes.</a:t>
            </a:r>
          </a:p>
          <a:p>
            <a:r>
              <a:rPr lang="en-CA" dirty="0" smtClean="0"/>
              <a:t>Membranes can isolate the inside from the outside</a:t>
            </a:r>
          </a:p>
          <a:p>
            <a:r>
              <a:rPr lang="en-CA" dirty="0" smtClean="0"/>
              <a:t>Membranes can break reseal and fuse with other membranes.</a:t>
            </a:r>
          </a:p>
          <a:p>
            <a:r>
              <a:rPr lang="en-CA" dirty="0" smtClean="0"/>
              <a:t>Membranes are important!!!!!!!!!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The Generalized Animal Cell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b="1" dirty="0" smtClean="0"/>
              <a:t>Please draw it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Content Placeholder 3" descr="animal cell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4498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No miss, no you can’t expect us to draw that!!!</a:t>
            </a:r>
            <a:br>
              <a:rPr lang="en-CA" dirty="0" smtClean="0"/>
            </a:br>
            <a:r>
              <a:rPr lang="en-CA" dirty="0" smtClean="0"/>
              <a:t>OK, I’ll help you</a:t>
            </a:r>
            <a:endParaRPr lang="en-CA" dirty="0"/>
          </a:p>
        </p:txBody>
      </p:sp>
      <p:pic>
        <p:nvPicPr>
          <p:cNvPr id="4" name="Content Placeholder 3" descr="animal cell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03648" y="1916832"/>
            <a:ext cx="6048672" cy="427757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Structures related to the cell membrane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Structure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422477"/>
          </a:xfrm>
        </p:spPr>
        <p:txBody>
          <a:bodyPr>
            <a:normAutofit/>
          </a:bodyPr>
          <a:lstStyle/>
          <a:p>
            <a:r>
              <a:rPr lang="en-CA" dirty="0" smtClean="0"/>
              <a:t>Cell </a:t>
            </a:r>
            <a:r>
              <a:rPr lang="en-CA" dirty="0" smtClean="0"/>
              <a:t>membrane</a:t>
            </a:r>
          </a:p>
          <a:p>
            <a:endParaRPr lang="en-CA" dirty="0"/>
          </a:p>
          <a:p>
            <a:r>
              <a:rPr lang="en-CA" dirty="0" smtClean="0"/>
              <a:t>Cilia</a:t>
            </a:r>
          </a:p>
          <a:p>
            <a:endParaRPr lang="en-CA" dirty="0"/>
          </a:p>
          <a:p>
            <a:r>
              <a:rPr lang="en-CA" dirty="0" smtClean="0"/>
              <a:t>Villi </a:t>
            </a:r>
            <a:r>
              <a:rPr lang="en-CA" dirty="0" smtClean="0"/>
              <a:t>and </a:t>
            </a:r>
            <a:r>
              <a:rPr lang="en-CA" dirty="0" smtClean="0"/>
              <a:t>microvilli</a:t>
            </a:r>
          </a:p>
          <a:p>
            <a:endParaRPr lang="en-CA" dirty="0"/>
          </a:p>
          <a:p>
            <a:r>
              <a:rPr lang="en-CA" dirty="0" smtClean="0"/>
              <a:t>Pinocyte</a:t>
            </a:r>
          </a:p>
          <a:p>
            <a:endParaRPr lang="en-CA" dirty="0" smtClean="0"/>
          </a:p>
          <a:p>
            <a:r>
              <a:rPr lang="en-CA" dirty="0" smtClean="0"/>
              <a:t>Vacuole</a:t>
            </a:r>
          </a:p>
          <a:p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CA" dirty="0"/>
              <a:t>function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>
          <a:xfrm>
            <a:off x="4645025" y="1988840"/>
            <a:ext cx="4041775" cy="4869160"/>
          </a:xfrm>
        </p:spPr>
        <p:txBody>
          <a:bodyPr>
            <a:normAutofit fontScale="92500" lnSpcReduction="10000"/>
          </a:bodyPr>
          <a:lstStyle/>
          <a:p>
            <a:r>
              <a:rPr lang="en-CA" dirty="0" smtClean="0"/>
              <a:t>Surrounds and protects the cell. Controls what goes in and out.</a:t>
            </a:r>
          </a:p>
          <a:p>
            <a:r>
              <a:rPr lang="en-CA" dirty="0" smtClean="0"/>
              <a:t>Hairs on the cell that clean the cell and help it move.</a:t>
            </a:r>
          </a:p>
          <a:p>
            <a:r>
              <a:rPr lang="en-CA" dirty="0" smtClean="0"/>
              <a:t>Fingers on the cell that increase the surface area and help absorption.</a:t>
            </a:r>
          </a:p>
          <a:p>
            <a:r>
              <a:rPr lang="en-CA" dirty="0" smtClean="0"/>
              <a:t>Pocket in the cell membrane that helps bring large things into the cell.</a:t>
            </a:r>
          </a:p>
          <a:p>
            <a:r>
              <a:rPr lang="en-CA" dirty="0" smtClean="0"/>
              <a:t>Stores water, food, and wastes. Maintains water balance.</a:t>
            </a:r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800" y="1854994"/>
            <a:ext cx="1462272" cy="91973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1123" y="2729894"/>
            <a:ext cx="1333718" cy="9990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7642" y="3797402"/>
            <a:ext cx="1691243" cy="10637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24323" y="4664998"/>
            <a:ext cx="905682" cy="9962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48203" y="5619890"/>
            <a:ext cx="1324564" cy="88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47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</TotalTime>
  <Words>441</Words>
  <Application>Microsoft Office PowerPoint</Application>
  <PresentationFormat>On-screen Show (4:3)</PresentationFormat>
  <Paragraphs>101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The cell and its many parts</vt:lpstr>
      <vt:lpstr>The cell is the basic unit of life</vt:lpstr>
      <vt:lpstr>How many and how big?</vt:lpstr>
      <vt:lpstr>Cells vary in size and shape depending on their function</vt:lpstr>
      <vt:lpstr>Parts of the cell</vt:lpstr>
      <vt:lpstr>The Generalized Animal Cell</vt:lpstr>
      <vt:lpstr>PowerPoint Presentation</vt:lpstr>
      <vt:lpstr>No miss, no you can’t expect us to draw that!!! OK, I’ll help you</vt:lpstr>
      <vt:lpstr>Structures related to the cell membrane</vt:lpstr>
      <vt:lpstr>Structures related to the nucleus</vt:lpstr>
      <vt:lpstr>Cytoplasm and some related organelles</vt:lpstr>
      <vt:lpstr>Cytoplasm and some related organelles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cell and its many parts</dc:title>
  <dc:creator>AnnaKay</dc:creator>
  <cp:lastModifiedBy>35-C1</cp:lastModifiedBy>
  <cp:revision>17</cp:revision>
  <dcterms:created xsi:type="dcterms:W3CDTF">2013-08-27T21:10:45Z</dcterms:created>
  <dcterms:modified xsi:type="dcterms:W3CDTF">2017-09-07T19:54:14Z</dcterms:modified>
</cp:coreProperties>
</file>