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C6C2-08C1-4B94-A135-127DB2D620CD}" type="datetimeFigureOut">
              <a:rPr lang="en-CA" smtClean="0"/>
              <a:pPr/>
              <a:t>14/10/2015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C60B-D9B1-4DD0-832E-37BD9AA399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C6C2-08C1-4B94-A135-127DB2D620CD}" type="datetimeFigureOut">
              <a:rPr lang="en-CA" smtClean="0"/>
              <a:pPr/>
              <a:t>14/10/2015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C60B-D9B1-4DD0-832E-37BD9AA399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C6C2-08C1-4B94-A135-127DB2D620CD}" type="datetimeFigureOut">
              <a:rPr lang="en-CA" smtClean="0"/>
              <a:pPr/>
              <a:t>14/10/2015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C60B-D9B1-4DD0-832E-37BD9AA399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C6C2-08C1-4B94-A135-127DB2D620CD}" type="datetimeFigureOut">
              <a:rPr lang="en-CA" smtClean="0"/>
              <a:pPr/>
              <a:t>14/10/2015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C60B-D9B1-4DD0-832E-37BD9AA399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C6C2-08C1-4B94-A135-127DB2D620CD}" type="datetimeFigureOut">
              <a:rPr lang="en-CA" smtClean="0"/>
              <a:pPr/>
              <a:t>14/10/2015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C60B-D9B1-4DD0-832E-37BD9AA399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C6C2-08C1-4B94-A135-127DB2D620CD}" type="datetimeFigureOut">
              <a:rPr lang="en-CA" smtClean="0"/>
              <a:pPr/>
              <a:t>14/10/2015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C60B-D9B1-4DD0-832E-37BD9AA399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C6C2-08C1-4B94-A135-127DB2D620CD}" type="datetimeFigureOut">
              <a:rPr lang="en-CA" smtClean="0"/>
              <a:pPr/>
              <a:t>14/10/2015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C60B-D9B1-4DD0-832E-37BD9AA399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C6C2-08C1-4B94-A135-127DB2D620CD}" type="datetimeFigureOut">
              <a:rPr lang="en-CA" smtClean="0"/>
              <a:pPr/>
              <a:t>14/10/2015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C60B-D9B1-4DD0-832E-37BD9AA399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C6C2-08C1-4B94-A135-127DB2D620CD}" type="datetimeFigureOut">
              <a:rPr lang="en-CA" smtClean="0"/>
              <a:pPr/>
              <a:t>14/10/2015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C60B-D9B1-4DD0-832E-37BD9AA399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C6C2-08C1-4B94-A135-127DB2D620CD}" type="datetimeFigureOut">
              <a:rPr lang="en-CA" smtClean="0"/>
              <a:pPr/>
              <a:t>14/10/2015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C60B-D9B1-4DD0-832E-37BD9AA399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C6C2-08C1-4B94-A135-127DB2D620CD}" type="datetimeFigureOut">
              <a:rPr lang="en-CA" smtClean="0"/>
              <a:pPr/>
              <a:t>14/10/2015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C60B-D9B1-4DD0-832E-37BD9AA399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5C6C2-08C1-4B94-A135-127DB2D620CD}" type="datetimeFigureOut">
              <a:rPr lang="en-CA" smtClean="0"/>
              <a:pPr/>
              <a:t>14/10/2015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CC60B-D9B1-4DD0-832E-37BD9AA3994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Types of Joints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And how they move</a:t>
            </a:r>
            <a:endParaRPr lang="en-CA" dirty="0"/>
          </a:p>
        </p:txBody>
      </p:sp>
      <p:pic>
        <p:nvPicPr>
          <p:cNvPr id="4" name="Picture 3" descr="knee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2152650" cy="2124075"/>
          </a:xfrm>
          <a:prstGeom prst="rect">
            <a:avLst/>
          </a:prstGeom>
        </p:spPr>
      </p:pic>
      <p:pic>
        <p:nvPicPr>
          <p:cNvPr id="5" name="Picture 4" descr="ribcage with musc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692696"/>
            <a:ext cx="2638425" cy="1733550"/>
          </a:xfrm>
          <a:prstGeom prst="rect">
            <a:avLst/>
          </a:prstGeom>
        </p:spPr>
      </p:pic>
      <p:pic>
        <p:nvPicPr>
          <p:cNvPr id="6" name="Picture 5" descr="skull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581128"/>
            <a:ext cx="2466975" cy="1847850"/>
          </a:xfrm>
          <a:prstGeom prst="rect">
            <a:avLst/>
          </a:prstGeom>
        </p:spPr>
      </p:pic>
      <p:pic>
        <p:nvPicPr>
          <p:cNvPr id="7" name="Picture 6" descr="skull movem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4725144"/>
            <a:ext cx="2819400" cy="1619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Ball and socket joint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Moves in all directions. It’s also called a universal joint</a:t>
            </a:r>
          </a:p>
          <a:p>
            <a:r>
              <a:rPr lang="en-CA" dirty="0" err="1" smtClean="0"/>
              <a:t>Eg</a:t>
            </a:r>
            <a:r>
              <a:rPr lang="en-CA" dirty="0" smtClean="0"/>
              <a:t>. Hip or </a:t>
            </a:r>
          </a:p>
          <a:p>
            <a:r>
              <a:rPr lang="en-CA" dirty="0" smtClean="0"/>
              <a:t>shoulder</a:t>
            </a:r>
            <a:endParaRPr lang="en-CA" dirty="0"/>
          </a:p>
        </p:txBody>
      </p:sp>
      <p:pic>
        <p:nvPicPr>
          <p:cNvPr id="4" name="Picture 3" descr="903_Multiaxial_J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708920"/>
            <a:ext cx="5458968" cy="32644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Pivot joint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Turns or an axis</a:t>
            </a:r>
          </a:p>
          <a:p>
            <a:r>
              <a:rPr lang="en-CA" dirty="0" err="1" smtClean="0"/>
              <a:t>Eg</a:t>
            </a:r>
            <a:r>
              <a:rPr lang="en-CA" dirty="0" smtClean="0"/>
              <a:t>. radius or neck</a:t>
            </a:r>
            <a:endParaRPr lang="en-CA" dirty="0"/>
          </a:p>
        </p:txBody>
      </p:sp>
      <p:pic>
        <p:nvPicPr>
          <p:cNvPr id="4" name="Picture 3" descr="pivot joi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2204864"/>
            <a:ext cx="904875" cy="19621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Saddle joints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Move  in an arc</a:t>
            </a:r>
          </a:p>
          <a:p>
            <a:r>
              <a:rPr lang="en-CA" dirty="0" smtClean="0"/>
              <a:t>forward and back as well as side to side</a:t>
            </a:r>
          </a:p>
          <a:p>
            <a:r>
              <a:rPr lang="en-CA" dirty="0" err="1" smtClean="0"/>
              <a:t>Eg</a:t>
            </a:r>
            <a:r>
              <a:rPr lang="en-CA" dirty="0" smtClean="0"/>
              <a:t>. fingers</a:t>
            </a:r>
            <a:endParaRPr lang="en-CA" dirty="0"/>
          </a:p>
        </p:txBody>
      </p:sp>
      <p:pic>
        <p:nvPicPr>
          <p:cNvPr id="4" name="Picture 3" descr="saddle jo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509120"/>
            <a:ext cx="2695575" cy="1695450"/>
          </a:xfrm>
          <a:prstGeom prst="rect">
            <a:avLst/>
          </a:prstGeom>
        </p:spPr>
      </p:pic>
      <p:pic>
        <p:nvPicPr>
          <p:cNvPr id="5" name="Picture 4" descr="saddle joint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365104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Gliding joints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Move on a flat plane </a:t>
            </a:r>
          </a:p>
          <a:p>
            <a:r>
              <a:rPr lang="en-CA" dirty="0" smtClean="0"/>
              <a:t>Forward and back as well as side to side</a:t>
            </a:r>
          </a:p>
          <a:p>
            <a:r>
              <a:rPr lang="en-CA" dirty="0" err="1" smtClean="0"/>
              <a:t>Eg</a:t>
            </a:r>
            <a:r>
              <a:rPr lang="en-CA" dirty="0" smtClean="0"/>
              <a:t>. between short bones in the wrist and ankle</a:t>
            </a:r>
          </a:p>
          <a:p>
            <a:endParaRPr lang="en-CA" dirty="0" smtClean="0"/>
          </a:p>
          <a:p>
            <a:r>
              <a:rPr lang="en-CA" dirty="0" smtClean="0"/>
              <a:t>Between vertebrae</a:t>
            </a:r>
          </a:p>
          <a:p>
            <a:endParaRPr lang="en-CA" dirty="0"/>
          </a:p>
        </p:txBody>
      </p:sp>
      <p:pic>
        <p:nvPicPr>
          <p:cNvPr id="4" name="Picture 3" descr="gliding joint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5445224"/>
            <a:ext cx="1828800" cy="838200"/>
          </a:xfrm>
          <a:prstGeom prst="rect">
            <a:avLst/>
          </a:prstGeom>
        </p:spPr>
      </p:pic>
      <p:pic>
        <p:nvPicPr>
          <p:cNvPr id="5" name="Picture 4" descr="gliding join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501008"/>
            <a:ext cx="2133600" cy="15716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Ellipsoidal joints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Very flexible joints not quite as flexible as a ball and socket but almost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Between hand and fingers</a:t>
            </a:r>
          </a:p>
          <a:p>
            <a:r>
              <a:rPr lang="en-CA" dirty="0" smtClean="0"/>
              <a:t>Also found in your neck</a:t>
            </a:r>
            <a:endParaRPr lang="en-CA" dirty="0"/>
          </a:p>
        </p:txBody>
      </p:sp>
      <p:pic>
        <p:nvPicPr>
          <p:cNvPr id="6" name="Content Placeholder 3" descr="elipsoidal j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077072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relative of movement of the joint is also important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Muscles can only contract to move a joint. </a:t>
            </a:r>
          </a:p>
          <a:p>
            <a:r>
              <a:rPr lang="en-CA" dirty="0" smtClean="0"/>
              <a:t>Another muscle moves it back.</a:t>
            </a:r>
          </a:p>
          <a:p>
            <a:r>
              <a:rPr lang="en-CA" dirty="0" smtClean="0"/>
              <a:t>Muscle work in </a:t>
            </a:r>
            <a:r>
              <a:rPr lang="en-CA" b="1" dirty="0" smtClean="0"/>
              <a:t>antagonistic</a:t>
            </a:r>
            <a:r>
              <a:rPr lang="en-CA" dirty="0" smtClean="0"/>
              <a:t> (opposite) </a:t>
            </a:r>
            <a:r>
              <a:rPr lang="en-CA" b="1" dirty="0" smtClean="0"/>
              <a:t>pairs</a:t>
            </a:r>
          </a:p>
          <a:p>
            <a:r>
              <a:rPr lang="en-CA" dirty="0" smtClean="0"/>
              <a:t>Joints can </a:t>
            </a:r>
            <a:r>
              <a:rPr lang="en-CA" b="1" dirty="0" smtClean="0"/>
              <a:t>flex</a:t>
            </a:r>
            <a:r>
              <a:rPr lang="en-CA" dirty="0" smtClean="0"/>
              <a:t> or </a:t>
            </a:r>
            <a:r>
              <a:rPr lang="en-CA" b="1" dirty="0" smtClean="0"/>
              <a:t>extend</a:t>
            </a:r>
            <a:endParaRPr lang="en-CA" dirty="0" smtClean="0"/>
          </a:p>
          <a:p>
            <a:r>
              <a:rPr lang="en-CA" dirty="0" smtClean="0"/>
              <a:t>Joints can </a:t>
            </a:r>
            <a:r>
              <a:rPr lang="en-CA" b="1" dirty="0" smtClean="0"/>
              <a:t>abduct</a:t>
            </a:r>
            <a:r>
              <a:rPr lang="en-CA" dirty="0" smtClean="0"/>
              <a:t> or </a:t>
            </a:r>
            <a:r>
              <a:rPr lang="en-CA" b="1" dirty="0" smtClean="0"/>
              <a:t>adduct</a:t>
            </a:r>
            <a:endParaRPr lang="en-CA" dirty="0" smtClean="0"/>
          </a:p>
          <a:p>
            <a:r>
              <a:rPr lang="en-CA" dirty="0" smtClean="0"/>
              <a:t>Joints can </a:t>
            </a:r>
            <a:r>
              <a:rPr lang="en-CA" b="1" dirty="0" smtClean="0"/>
              <a:t>rotate </a:t>
            </a:r>
            <a:r>
              <a:rPr lang="en-CA" dirty="0" smtClean="0"/>
              <a:t>in two directions</a:t>
            </a:r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Flexion/Extension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When the angle at the joint gets smaller it’s flexion.</a:t>
            </a:r>
          </a:p>
          <a:p>
            <a:r>
              <a:rPr lang="en-CA" dirty="0" smtClean="0"/>
              <a:t>When the angle at the joint gets bigger it extension.</a:t>
            </a:r>
            <a:endParaRPr lang="en-CA" dirty="0"/>
          </a:p>
        </p:txBody>
      </p:sp>
      <p:pic>
        <p:nvPicPr>
          <p:cNvPr id="4" name="Picture 3" descr="flextion extension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7656" y="3573016"/>
            <a:ext cx="3590528" cy="2692896"/>
          </a:xfrm>
          <a:prstGeom prst="rect">
            <a:avLst/>
          </a:prstGeom>
        </p:spPr>
      </p:pic>
      <p:pic>
        <p:nvPicPr>
          <p:cNvPr id="5" name="Picture 4" descr="flexion extension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1656184" cy="1570588"/>
          </a:xfrm>
          <a:prstGeom prst="rect">
            <a:avLst/>
          </a:prstGeom>
        </p:spPr>
      </p:pic>
      <p:pic>
        <p:nvPicPr>
          <p:cNvPr id="6" name="Picture 5" descr="flexion extension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88640"/>
            <a:ext cx="1701924" cy="14245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Ab</a:t>
            </a:r>
            <a:r>
              <a:rPr lang="en-CA" dirty="0" smtClean="0"/>
              <a:t>duction/ </a:t>
            </a:r>
            <a:r>
              <a:rPr lang="en-CA" b="1" dirty="0" smtClean="0"/>
              <a:t>Ad</a:t>
            </a:r>
            <a:r>
              <a:rPr lang="en-CA" dirty="0" smtClean="0"/>
              <a:t>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When you move the limbs </a:t>
            </a:r>
            <a:r>
              <a:rPr lang="en-CA" sz="2800" b="1" dirty="0" smtClean="0"/>
              <a:t>away</a:t>
            </a:r>
            <a:r>
              <a:rPr lang="en-CA" sz="2800" dirty="0" smtClean="0"/>
              <a:t> from the </a:t>
            </a:r>
            <a:r>
              <a:rPr lang="en-CA" sz="2800" b="1" dirty="0" smtClean="0"/>
              <a:t>midline</a:t>
            </a:r>
            <a:r>
              <a:rPr lang="en-CA" sz="2800" dirty="0" smtClean="0"/>
              <a:t> you </a:t>
            </a:r>
            <a:r>
              <a:rPr lang="en-CA" sz="2800" b="1" dirty="0" smtClean="0"/>
              <a:t>Ab</a:t>
            </a:r>
            <a:r>
              <a:rPr lang="en-CA" sz="2800" dirty="0" smtClean="0"/>
              <a:t>duct them (kidnap or steal </a:t>
            </a:r>
            <a:r>
              <a:rPr lang="en-CA" sz="2800" b="1" dirty="0" smtClean="0"/>
              <a:t>away</a:t>
            </a:r>
            <a:r>
              <a:rPr lang="en-CA" sz="2800" dirty="0" smtClean="0"/>
              <a:t>)</a:t>
            </a:r>
          </a:p>
          <a:p>
            <a:r>
              <a:rPr lang="en-CA" sz="2800" dirty="0" smtClean="0"/>
              <a:t>Bringing them close to the midline is </a:t>
            </a:r>
            <a:r>
              <a:rPr lang="en-CA" sz="2800" b="1" dirty="0" smtClean="0"/>
              <a:t>Ad</a:t>
            </a:r>
            <a:r>
              <a:rPr lang="en-CA" sz="2800" dirty="0" smtClean="0"/>
              <a:t>duction.</a:t>
            </a:r>
            <a:endParaRPr lang="en-CA" sz="2800" dirty="0"/>
          </a:p>
        </p:txBody>
      </p:sp>
      <p:pic>
        <p:nvPicPr>
          <p:cNvPr id="4" name="Picture 3" descr="abduction addu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12976"/>
            <a:ext cx="3456384" cy="3096344"/>
          </a:xfrm>
          <a:prstGeom prst="rect">
            <a:avLst/>
          </a:prstGeom>
        </p:spPr>
      </p:pic>
      <p:pic>
        <p:nvPicPr>
          <p:cNvPr id="5" name="Picture 4" descr="abduction adduction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212976"/>
            <a:ext cx="3384376" cy="3384376"/>
          </a:xfrm>
          <a:prstGeom prst="rect">
            <a:avLst/>
          </a:prstGeom>
        </p:spPr>
      </p:pic>
      <p:pic>
        <p:nvPicPr>
          <p:cNvPr id="6" name="Picture 5" descr="abduction adduction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188640"/>
            <a:ext cx="1835696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When the joints can turn on an axis left and right or up and down this is rotation</a:t>
            </a:r>
            <a:endParaRPr lang="en-CA" dirty="0"/>
          </a:p>
        </p:txBody>
      </p:sp>
      <p:pic>
        <p:nvPicPr>
          <p:cNvPr id="4" name="Picture 3" descr="rotarion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0875" y="2600325"/>
            <a:ext cx="2762250" cy="1657350"/>
          </a:xfrm>
          <a:prstGeom prst="rect">
            <a:avLst/>
          </a:prstGeom>
        </p:spPr>
      </p:pic>
      <p:pic>
        <p:nvPicPr>
          <p:cNvPr id="5" name="Picture 4" descr="rotatio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429000"/>
            <a:ext cx="2466975" cy="1847850"/>
          </a:xfrm>
          <a:prstGeom prst="rect">
            <a:avLst/>
          </a:prstGeom>
        </p:spPr>
      </p:pic>
      <p:pic>
        <p:nvPicPr>
          <p:cNvPr id="6" name="Picture 5" descr="rotation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492896"/>
            <a:ext cx="1895475" cy="685800"/>
          </a:xfrm>
          <a:prstGeom prst="rect">
            <a:avLst/>
          </a:prstGeom>
        </p:spPr>
      </p:pic>
      <p:pic>
        <p:nvPicPr>
          <p:cNvPr id="7" name="Picture 6" descr="waist rota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32656"/>
            <a:ext cx="1866900" cy="1066800"/>
          </a:xfrm>
          <a:prstGeom prst="rect">
            <a:avLst/>
          </a:prstGeom>
        </p:spPr>
      </p:pic>
      <p:pic>
        <p:nvPicPr>
          <p:cNvPr id="8" name="Picture 7" descr="hip rotation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573016"/>
            <a:ext cx="2238375" cy="2047875"/>
          </a:xfrm>
          <a:prstGeom prst="rect">
            <a:avLst/>
          </a:prstGeom>
        </p:spPr>
      </p:pic>
      <p:pic>
        <p:nvPicPr>
          <p:cNvPr id="9" name="Picture 8" descr="hip rotati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332656"/>
            <a:ext cx="1924050" cy="1066800"/>
          </a:xfrm>
          <a:prstGeom prst="rect">
            <a:avLst/>
          </a:prstGeom>
        </p:spPr>
      </p:pic>
      <p:pic>
        <p:nvPicPr>
          <p:cNvPr id="10" name="Picture 9" descr="shoulder rotat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2" y="4437112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Universal joints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Your hips and shoulders are ball and socket joints. </a:t>
            </a:r>
            <a:r>
              <a:rPr lang="en-CA" smtClean="0"/>
              <a:t>They can </a:t>
            </a:r>
            <a:r>
              <a:rPr lang="en-CA" dirty="0" smtClean="0"/>
              <a:t>do all the movements. </a:t>
            </a:r>
            <a:endParaRPr lang="en-CA" dirty="0"/>
          </a:p>
        </p:txBody>
      </p:sp>
      <p:pic>
        <p:nvPicPr>
          <p:cNvPr id="4" name="Picture 3" descr="types of movem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9144000" cy="40050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Joints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joint is a junction between 2 or more bones.</a:t>
            </a:r>
          </a:p>
          <a:p>
            <a:endParaRPr lang="en-CA" dirty="0"/>
          </a:p>
          <a:p>
            <a:r>
              <a:rPr lang="en-CA" dirty="0" smtClean="0"/>
              <a:t>They are a link</a:t>
            </a:r>
          </a:p>
          <a:p>
            <a:r>
              <a:rPr lang="en-CA" dirty="0" smtClean="0"/>
              <a:t>They can be direct </a:t>
            </a:r>
          </a:p>
          <a:p>
            <a:r>
              <a:rPr lang="en-CA" dirty="0" smtClean="0"/>
              <a:t>or indirect</a:t>
            </a:r>
            <a:endParaRPr lang="en-CA" dirty="0"/>
          </a:p>
        </p:txBody>
      </p:sp>
      <p:pic>
        <p:nvPicPr>
          <p:cNvPr id="4" name="Picture 3" descr="sk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636912"/>
            <a:ext cx="2314575" cy="1981200"/>
          </a:xfrm>
          <a:prstGeom prst="rect">
            <a:avLst/>
          </a:prstGeom>
        </p:spPr>
      </p:pic>
      <p:pic>
        <p:nvPicPr>
          <p:cNvPr id="7" name="Picture 6" descr="knee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581128"/>
            <a:ext cx="2181225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Rigid           or         flexible</a:t>
            </a:r>
            <a:endParaRPr lang="en-CA" dirty="0"/>
          </a:p>
        </p:txBody>
      </p:sp>
      <p:pic>
        <p:nvPicPr>
          <p:cNvPr id="4" name="Content Placeholder 3" descr="skul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2314575" cy="1981200"/>
          </a:xfrm>
        </p:spPr>
      </p:pic>
      <p:pic>
        <p:nvPicPr>
          <p:cNvPr id="5" name="Picture 4" descr="elbow j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132856"/>
            <a:ext cx="19812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Complete        or            partial</a:t>
            </a:r>
            <a:endParaRPr lang="en-CA" dirty="0"/>
          </a:p>
        </p:txBody>
      </p:sp>
      <p:pic>
        <p:nvPicPr>
          <p:cNvPr id="4" name="Content Placeholder 3" descr="skull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132856"/>
            <a:ext cx="2466975" cy="1847850"/>
          </a:xfrm>
        </p:spPr>
      </p:pic>
      <p:pic>
        <p:nvPicPr>
          <p:cNvPr id="6" name="Picture 5" descr="elbow joint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276872"/>
            <a:ext cx="2581275" cy="1771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Generally all bones are non removable</a:t>
            </a:r>
            <a:endParaRPr lang="en-CA" dirty="0"/>
          </a:p>
        </p:txBody>
      </p:sp>
      <p:pic>
        <p:nvPicPr>
          <p:cNvPr id="4" name="Content Placeholder 3" descr="skul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204864"/>
            <a:ext cx="2314575" cy="1981200"/>
          </a:xfrm>
        </p:spPr>
      </p:pic>
      <p:pic>
        <p:nvPicPr>
          <p:cNvPr id="5" name="Picture 4" descr="Rib c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060848"/>
            <a:ext cx="2209800" cy="2076450"/>
          </a:xfrm>
          <a:prstGeom prst="rect">
            <a:avLst/>
          </a:prstGeom>
        </p:spPr>
      </p:pic>
      <p:pic>
        <p:nvPicPr>
          <p:cNvPr id="6" name="Picture 5" descr="knee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509120"/>
            <a:ext cx="2152650" cy="2124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much do they move?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Fixed</a:t>
            </a:r>
            <a:r>
              <a:rPr lang="en-CA" dirty="0" smtClean="0"/>
              <a:t> joint  they don’t move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Some joints only move a little these are</a:t>
            </a:r>
          </a:p>
          <a:p>
            <a:r>
              <a:rPr lang="en-CA" b="1" dirty="0" smtClean="0"/>
              <a:t>Partial</a:t>
            </a:r>
            <a:r>
              <a:rPr lang="en-CA" dirty="0" smtClean="0"/>
              <a:t> joints </a:t>
            </a:r>
            <a:endParaRPr lang="en-CA" dirty="0"/>
          </a:p>
        </p:txBody>
      </p:sp>
      <p:pic>
        <p:nvPicPr>
          <p:cNvPr id="4" name="Picture 3" descr="sk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412776"/>
            <a:ext cx="2314575" cy="1981200"/>
          </a:xfrm>
          <a:prstGeom prst="rect">
            <a:avLst/>
          </a:prstGeom>
        </p:spPr>
      </p:pic>
      <p:pic>
        <p:nvPicPr>
          <p:cNvPr id="5" name="Picture 4" descr="Rib c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933056"/>
            <a:ext cx="2209800" cy="2076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are completely moveable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Sinovial</a:t>
            </a:r>
            <a:r>
              <a:rPr lang="en-CA" dirty="0" smtClean="0"/>
              <a:t> joints</a:t>
            </a:r>
            <a:endParaRPr lang="en-CA" dirty="0"/>
          </a:p>
        </p:txBody>
      </p:sp>
      <p:pic>
        <p:nvPicPr>
          <p:cNvPr id="4" name="Picture 3" descr="903_Multiaxial_J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412776"/>
            <a:ext cx="4234832" cy="2532387"/>
          </a:xfrm>
          <a:prstGeom prst="rect">
            <a:avLst/>
          </a:prstGeom>
        </p:spPr>
      </p:pic>
      <p:pic>
        <p:nvPicPr>
          <p:cNvPr id="5" name="Picture 4" descr="hinge j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365104"/>
            <a:ext cx="2247900" cy="2038350"/>
          </a:xfrm>
          <a:prstGeom prst="rect">
            <a:avLst/>
          </a:prstGeom>
        </p:spPr>
      </p:pic>
      <p:pic>
        <p:nvPicPr>
          <p:cNvPr id="6" name="Picture 5" descr="saddle join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492896"/>
            <a:ext cx="2695575" cy="1695450"/>
          </a:xfrm>
          <a:prstGeom prst="rect">
            <a:avLst/>
          </a:prstGeom>
        </p:spPr>
      </p:pic>
      <p:pic>
        <p:nvPicPr>
          <p:cNvPr id="7" name="Picture 6" descr="gliding joints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5085184"/>
            <a:ext cx="1828800" cy="838200"/>
          </a:xfrm>
          <a:prstGeom prst="rect">
            <a:avLst/>
          </a:prstGeom>
        </p:spPr>
      </p:pic>
      <p:pic>
        <p:nvPicPr>
          <p:cNvPr id="8" name="Picture 7" descr="elipsoidal joi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509120"/>
            <a:ext cx="2466975" cy="1847850"/>
          </a:xfrm>
          <a:prstGeom prst="rect">
            <a:avLst/>
          </a:prstGeom>
        </p:spPr>
      </p:pic>
      <p:pic>
        <p:nvPicPr>
          <p:cNvPr id="9" name="Picture 8" descr="pivot joi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2060848"/>
            <a:ext cx="904875" cy="1962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en-CA" dirty="0" err="1" smtClean="0"/>
              <a:t>Sinovial</a:t>
            </a:r>
            <a:r>
              <a:rPr lang="en-CA" dirty="0" smtClean="0"/>
              <a:t> Joints are also classified </a:t>
            </a:r>
            <a:br>
              <a:rPr lang="en-CA" dirty="0" smtClean="0"/>
            </a:br>
            <a:r>
              <a:rPr lang="en-CA" dirty="0" smtClean="0"/>
              <a:t>by how many directions they can move</a:t>
            </a:r>
            <a:endParaRPr lang="en-CA" dirty="0"/>
          </a:p>
        </p:txBody>
      </p:sp>
      <p:pic>
        <p:nvPicPr>
          <p:cNvPr id="4" name="Content Placeholder 3" descr="joint classificatio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1988840"/>
            <a:ext cx="2277219" cy="2708343"/>
          </a:xfrm>
        </p:spPr>
      </p:pic>
      <p:pic>
        <p:nvPicPr>
          <p:cNvPr id="6" name="Picture 5" descr="types of joint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276872"/>
            <a:ext cx="4518316" cy="3384376"/>
          </a:xfrm>
          <a:prstGeom prst="rect">
            <a:avLst/>
          </a:prstGeom>
        </p:spPr>
      </p:pic>
      <p:pic>
        <p:nvPicPr>
          <p:cNvPr id="7" name="Picture 6" descr="types of join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653136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Hinge joint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Moves in 2 directions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err="1" smtClean="0"/>
              <a:t>Eg</a:t>
            </a:r>
            <a:r>
              <a:rPr lang="en-CA" dirty="0" smtClean="0"/>
              <a:t>. Knee or elbow</a:t>
            </a:r>
            <a:endParaRPr lang="en-CA" dirty="0"/>
          </a:p>
        </p:txBody>
      </p:sp>
      <p:pic>
        <p:nvPicPr>
          <p:cNvPr id="4" name="Picture 3" descr="hinge j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8050" y="2409825"/>
            <a:ext cx="2247900" cy="20383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326</Words>
  <Application>Microsoft Office PowerPoint</Application>
  <PresentationFormat>On-screen Show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Types of Joints </vt:lpstr>
      <vt:lpstr>Joints</vt:lpstr>
      <vt:lpstr>Rigid           or         flexible</vt:lpstr>
      <vt:lpstr>Complete        or            partial</vt:lpstr>
      <vt:lpstr>Generally all bones are non removable</vt:lpstr>
      <vt:lpstr>How much do they move?</vt:lpstr>
      <vt:lpstr>Some are completely moveable</vt:lpstr>
      <vt:lpstr>Sinovial Joints are also classified  by how many directions they can move</vt:lpstr>
      <vt:lpstr>Hinge joint</vt:lpstr>
      <vt:lpstr>Ball and socket joint</vt:lpstr>
      <vt:lpstr>Pivot joint</vt:lpstr>
      <vt:lpstr>Saddle joints</vt:lpstr>
      <vt:lpstr>Gliding joints</vt:lpstr>
      <vt:lpstr>Ellipsoidal joints</vt:lpstr>
      <vt:lpstr>The relative of movement of the joint is also important</vt:lpstr>
      <vt:lpstr>Flexion/Extension</vt:lpstr>
      <vt:lpstr>Abduction/ Adduction</vt:lpstr>
      <vt:lpstr>Rotation</vt:lpstr>
      <vt:lpstr>Universal joints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Joints</dc:title>
  <dc:creator>AnnaKay</dc:creator>
  <cp:lastModifiedBy>AnnaKay</cp:lastModifiedBy>
  <cp:revision>6</cp:revision>
  <dcterms:created xsi:type="dcterms:W3CDTF">2015-10-13T15:56:14Z</dcterms:created>
  <dcterms:modified xsi:type="dcterms:W3CDTF">2015-10-14T14:26:06Z</dcterms:modified>
</cp:coreProperties>
</file>