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9" r:id="rId6"/>
    <p:sldId id="259" r:id="rId7"/>
    <p:sldId id="261" r:id="rId8"/>
    <p:sldId id="260" r:id="rId9"/>
    <p:sldId id="262" r:id="rId10"/>
    <p:sldId id="263" r:id="rId11"/>
    <p:sldId id="264" r:id="rId12"/>
    <p:sldId id="270" r:id="rId13"/>
    <p:sldId id="285" r:id="rId14"/>
    <p:sldId id="265" r:id="rId15"/>
    <p:sldId id="273" r:id="rId16"/>
    <p:sldId id="266" r:id="rId17"/>
    <p:sldId id="267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7" r:id="rId28"/>
    <p:sldId id="293" r:id="rId29"/>
    <p:sldId id="288" r:id="rId30"/>
    <p:sldId id="282" r:id="rId31"/>
    <p:sldId id="289" r:id="rId32"/>
    <p:sldId id="283" r:id="rId33"/>
    <p:sldId id="290" r:id="rId34"/>
    <p:sldId id="286" r:id="rId35"/>
    <p:sldId id="294" r:id="rId36"/>
    <p:sldId id="291" r:id="rId37"/>
    <p:sldId id="292" r:id="rId38"/>
    <p:sldId id="280" r:id="rId39"/>
    <p:sldId id="28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3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5469-7055-43E0-B793-AA3EE2E3C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ADCF8-CB11-4E62-A4F9-8B0137BC3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E24C6-1E7C-46E2-87A2-1FC990C0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E149-8E09-4F4C-8696-B7E6A351647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77356-D45A-4CDB-B41E-38238058C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D8178-232F-46E9-B398-F20DA2F4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F7F3-3078-4F95-AC3A-051EE168A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8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8EC6-1BBD-4CBD-A5ED-0A5C4A93F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435DE-A3D3-4BB8-B80D-1B95A553E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C93A5-259A-473C-8121-74D10943A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E149-8E09-4F4C-8696-B7E6A351647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26F03-E834-4BD2-8F48-E0F22E5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86610-BB53-4B8D-A38A-3A0F2DAC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F7F3-3078-4F95-AC3A-051EE168A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2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B7521D-8EA7-43F3-B0C1-D3B4DF6EBD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B1B487-0647-49B5-BF04-0A9A62547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65804-FEA3-4998-8C24-36DB0BBCF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E149-8E09-4F4C-8696-B7E6A351647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C7D6D-54F0-489D-A4C3-8E004622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A1E00-FF30-423E-86A8-197B9999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F7F3-3078-4F95-AC3A-051EE168A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5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761DD-EC10-44FD-884E-1C6768C9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0EB93-AA36-4E78-9C3E-48858470B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12DD9-5EC5-4ACA-8F81-6F0E4396F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E149-8E09-4F4C-8696-B7E6A351647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E4F8-A42E-44F6-AAAD-9E0D39C23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343D5-455C-4A56-8755-14066A74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F7F3-3078-4F95-AC3A-051EE168A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3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454E7-DC0E-41D7-9F2C-391CDC8B4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E9830-CF31-43E5-929B-1484D7DBF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F3D81-7034-42B9-AD17-A209E5C7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E149-8E09-4F4C-8696-B7E6A351647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3040D-C2FF-40B6-BB03-56237E1C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BCF27-E120-4F9E-8DEA-E3CB46A4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F7F3-3078-4F95-AC3A-051EE168A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1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995C-DB58-4334-A43B-DCAF53565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6EFAB-24A5-4889-9CA4-A25ADAA2C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DFAE4-4A68-4CD9-89B3-5262D08FF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85E5A-15D2-4EED-996B-46F488E1F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E149-8E09-4F4C-8696-B7E6A351647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B2A32-C9AC-441F-8BD0-C5241E7C4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DD9CD-8636-46A6-9ECC-52F2D62B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F7F3-3078-4F95-AC3A-051EE168A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0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03E6-7E4E-44CE-BFC6-1B82F7E3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23BDF-85E8-40C8-942F-B09F7C482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ACDBA-BEAF-41AD-A75D-306E9E114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3D76FB-CCD4-468B-A635-7313EACA0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9246C-322D-4E88-A20D-F89C6FDEC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9313AB-930B-4C6E-BD0B-FB340D49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E149-8E09-4F4C-8696-B7E6A351647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0E543F-BEDF-4D8F-B8CB-121AAD8E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2606B-5963-4FE5-8174-2CDAFD22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F7F3-3078-4F95-AC3A-051EE168A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1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DE943-36FE-4384-BF84-AB2AEFF07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A301EA-EC6E-4E63-9488-7A785BDF5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E149-8E09-4F4C-8696-B7E6A351647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C34E0-6EA2-4346-830E-78AE509EB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77422-9E24-46AF-B3BC-451EE016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F7F3-3078-4F95-AC3A-051EE168A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9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D85212-F7E3-4542-8741-0740A858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E149-8E09-4F4C-8696-B7E6A351647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EDF6E-A49D-4600-A959-46B71A94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894A6-F683-473A-BBD2-26185F52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F7F3-3078-4F95-AC3A-051EE168A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4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15401-02F9-45DE-B8C9-5F3F7C1AE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F0DC7-9A0F-4A73-838B-EE8AD961A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ABE56-A3AC-4031-8DA9-5314FFAAA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DD231-5A73-4A6F-8827-B18214ECE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E149-8E09-4F4C-8696-B7E6A351647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F7316-5075-4A61-9FD1-3B189E943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2E836-33A0-4997-95A6-9DC7581C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F7F3-3078-4F95-AC3A-051EE168A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6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F4EBD-0274-4BF9-B9CD-FEFEF48F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0A15B-74E6-49A7-85DB-7CB72A0FAB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3D69F-9A76-47B2-B72A-28421E6C3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14131-7FE6-4ABC-9B42-2B5B92251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E149-8E09-4F4C-8696-B7E6A351647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6537C-CBDC-482C-80D4-E96001DB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BE6CB-2180-417B-A5E8-B97EC555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F7F3-3078-4F95-AC3A-051EE168A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9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AB12F6-D3CB-4A13-A5FF-16646D917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62379-DE8C-45BA-9CA1-F8F1F9791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F7E30-26F3-4C38-BC78-E16ED3F54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EE149-8E09-4F4C-8696-B7E6A351647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789D4-9BC1-4F0A-B105-44EE9F6E9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54601-F38F-415B-8877-EDB681C07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8F7F3-3078-4F95-AC3A-051EE168A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6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f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f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9B8637-D338-464B-B3DD-AE7C28EB1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087EE6-D7D7-4142-AF1D-484C7C1B69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/>
              <a:t>Wind and Weather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95D99D-E8F3-42A0-9BC6-4FBAA8F42E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>
                <a:solidFill>
                  <a:schemeClr val="bg1">
                    <a:lumMod val="95000"/>
                  </a:schemeClr>
                </a:solidFill>
              </a:rPr>
              <a:t>Density, convection currents and the water cycle…..</a:t>
            </a:r>
          </a:p>
          <a:p>
            <a:r>
              <a:rPr lang="en-CA" dirty="0"/>
              <a:t>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14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81DF-B648-4784-8D09-923D0AE2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Coriolis affect</a:t>
            </a:r>
            <a:br>
              <a:rPr lang="en-CA" dirty="0"/>
            </a:br>
            <a:r>
              <a:rPr lang="en-CA" dirty="0"/>
              <a:t>winds bend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672AA-E747-4546-82F3-AFDFBB463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7988"/>
          </a:xfrm>
        </p:spPr>
        <p:txBody>
          <a:bodyPr>
            <a:normAutofit/>
          </a:bodyPr>
          <a:lstStyle/>
          <a:p>
            <a:r>
              <a:rPr lang="en-CA" dirty="0"/>
              <a:t>Surface wind blows                                                                             from high to low</a:t>
            </a:r>
          </a:p>
          <a:p>
            <a:r>
              <a:rPr lang="en-CA" dirty="0"/>
              <a:t>But the earth is always </a:t>
            </a:r>
          </a:p>
          <a:p>
            <a:pPr marL="0" indent="0">
              <a:buNone/>
            </a:pPr>
            <a:r>
              <a:rPr lang="en-CA" dirty="0"/>
              <a:t>   spinning under the wind.</a:t>
            </a:r>
          </a:p>
          <a:p>
            <a:r>
              <a:rPr lang="en-CA" dirty="0"/>
              <a:t>This makes it look like the wind is                                                             bending</a:t>
            </a:r>
          </a:p>
          <a:p>
            <a:r>
              <a:rPr lang="en-CA" dirty="0"/>
              <a:t>It gives us our prevailing wind</a:t>
            </a:r>
          </a:p>
          <a:p>
            <a:r>
              <a:rPr lang="en-CA" dirty="0"/>
              <a:t>Where we live in the northern                                                    hemisphere our winds come from                                                           the west</a:t>
            </a:r>
          </a:p>
          <a:p>
            <a:endParaRPr lang="en-CA" dirty="0"/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7922CC3-5601-4914-99F9-9E0FD1B43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86" y="1522299"/>
            <a:ext cx="5742214" cy="49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5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A23D2CD-76CC-4254-893B-FF70446C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rgbClr val="FFFFFF"/>
                </a:solidFill>
              </a:rPr>
              <a:t>Trade with Europe followed the prevailing wind so does the weather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4CEAB-D7AB-42D1-85D5-E1793B469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4363550"/>
          </a:xfrm>
        </p:spPr>
        <p:txBody>
          <a:bodyPr>
            <a:normAutofit/>
          </a:bodyPr>
          <a:lstStyle/>
          <a:p>
            <a:r>
              <a:rPr lang="en-CA" dirty="0"/>
              <a:t>Sailing ships from Europe                                                                      would bring slaves from                                                                           Africa on the easterly                                                                                trade winds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And carry cotton, sugar,                                                                                                            coffee, rum, fish,                                                                                                                                    and chocolate back                                                                      the northern route on                                                                                the westerly winds</a:t>
            </a:r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EF7F150-910E-41FD-BF87-4F9A66A0A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" b="-3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19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BEEF0-D95F-4937-B86A-DED355E5B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do scientists measure wind speed and direction?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3BC79-F5C9-421E-9A67-04D0ECBC43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anemometer is used for wind speed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DDD2C8-6EFC-4C7C-86AA-1573F88FF6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weathervane is used for wind direction</a:t>
            </a:r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B82878F-9FB1-4A48-873A-D0F2A6B2F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5" y="2391569"/>
            <a:ext cx="2857500" cy="1609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28D1AF-40E0-440B-AB4B-A14234CAE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70" y="3485718"/>
            <a:ext cx="3469265" cy="2826182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37EA6661-1D3A-4BBA-913F-2412C84D0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350" y="2677936"/>
            <a:ext cx="2857500" cy="285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78610E-586E-4075-8563-990E6955AB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570" y="4638502"/>
            <a:ext cx="4009162" cy="225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2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11D1E-DB30-4D5E-A9FF-9C133ADD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Homework measure the relationship between air pressure, temperature and rain fall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85BCC7-F6B0-4F8B-94F7-D3D82F020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Record the temperature and atmospheric pressure for Greenfield Park every day for 1 week.</a:t>
            </a:r>
          </a:p>
          <a:p>
            <a:r>
              <a:rPr lang="en-CA" dirty="0"/>
              <a:t>Note which days there is rain or snow</a:t>
            </a:r>
          </a:p>
          <a:p>
            <a:r>
              <a:rPr lang="en-CA" dirty="0"/>
              <a:t>Put your data in a table</a:t>
            </a:r>
          </a:p>
          <a:p>
            <a:r>
              <a:rPr lang="en-CA" dirty="0"/>
              <a:t>Make a line graph let date be the X axis (</a:t>
            </a:r>
            <a:r>
              <a:rPr lang="en-CA" dirty="0" err="1"/>
              <a:t>independant</a:t>
            </a:r>
            <a:r>
              <a:rPr lang="en-CA" dirty="0"/>
              <a:t> variable)</a:t>
            </a:r>
          </a:p>
          <a:p>
            <a:r>
              <a:rPr lang="en-CA" dirty="0"/>
              <a:t>Let pressure be the Y axis (dependant variable)</a:t>
            </a:r>
          </a:p>
          <a:p>
            <a:r>
              <a:rPr lang="en-CA" dirty="0"/>
              <a:t>Make a second Y axis on the graph for temperature</a:t>
            </a:r>
            <a:endParaRPr lang="en-US" dirty="0"/>
          </a:p>
          <a:p>
            <a:r>
              <a:rPr lang="en-US" dirty="0"/>
              <a:t>When the pressure is low what happens to the temperature?</a:t>
            </a:r>
          </a:p>
          <a:p>
            <a:r>
              <a:rPr lang="en-US" dirty="0"/>
              <a:t>When the pressure is high what happens to the temperature?</a:t>
            </a:r>
          </a:p>
          <a:p>
            <a:r>
              <a:rPr lang="en-US" dirty="0"/>
              <a:t>When does it rain? When the </a:t>
            </a:r>
            <a:r>
              <a:rPr lang="en-US"/>
              <a:t>pressure is low or high?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3927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7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0F3548-9BF0-457A-917B-37036C901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rgbClr val="FFFFFF"/>
                </a:solidFill>
              </a:rPr>
              <a:t>The water cycle density and clouds</a:t>
            </a:r>
            <a:br>
              <a:rPr lang="en-CA" sz="4000" dirty="0">
                <a:solidFill>
                  <a:srgbClr val="FFFFFF"/>
                </a:solidFill>
              </a:rPr>
            </a:br>
            <a:r>
              <a:rPr lang="en-CA" sz="4000" dirty="0">
                <a:solidFill>
                  <a:srgbClr val="FFFFFF"/>
                </a:solidFill>
              </a:rPr>
              <a:t>air is like a sponge it holds water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B2E4-924B-489E-AD4E-E92F5C04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209457"/>
            <a:ext cx="4053545" cy="4648543"/>
          </a:xfrm>
        </p:spPr>
        <p:txBody>
          <a:bodyPr>
            <a:noAutofit/>
          </a:bodyPr>
          <a:lstStyle/>
          <a:p>
            <a:r>
              <a:rPr lang="en-CA" sz="2400" dirty="0"/>
              <a:t>Warm air is less dense it soaks up water</a:t>
            </a:r>
          </a:p>
          <a:p>
            <a:r>
              <a:rPr lang="en-CA" sz="2400" dirty="0"/>
              <a:t>When warm moist air rises it carries water vapor up higher in the atmosphere.</a:t>
            </a:r>
          </a:p>
          <a:p>
            <a:r>
              <a:rPr lang="en-CA" sz="2400" dirty="0"/>
              <a:t>The temperature gets cooler and denser and squeezes the water out.</a:t>
            </a:r>
          </a:p>
          <a:p>
            <a:r>
              <a:rPr lang="en-CA" sz="2400" dirty="0"/>
              <a:t>The water condenses on pieces of dust or ice particles </a:t>
            </a:r>
          </a:p>
          <a:p>
            <a:r>
              <a:rPr lang="en-CA" sz="2400" dirty="0"/>
              <a:t>And forms clouds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75E44A-5B36-4296-B976-A41EF493CF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16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07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17FD7-C9FA-4730-BE29-EA68E14D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Clouds are formed at different altitudes and each one predicts a certain kind of weather.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EF0680-084E-4982-93ED-AA462D89A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528" y="1825624"/>
            <a:ext cx="11526982" cy="4852267"/>
          </a:xfrm>
        </p:spPr>
      </p:pic>
    </p:spTree>
    <p:extLst>
      <p:ext uri="{BB962C8B-B14F-4D97-AF65-F5344CB8AC3E}">
        <p14:creationId xmlns:p14="http://schemas.microsoft.com/office/powerpoint/2010/main" val="3274103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4161-B66C-456E-BACD-95DEF9E0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545"/>
            <a:ext cx="10515600" cy="1687080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/>
              <a:t>Cirrus</a:t>
            </a:r>
            <a:r>
              <a:rPr lang="en-CA" dirty="0"/>
              <a:t> clouds form on ice crystals </a:t>
            </a:r>
            <a:r>
              <a:rPr lang="en-CA" b="1" dirty="0"/>
              <a:t>high</a:t>
            </a:r>
            <a:r>
              <a:rPr lang="en-CA" dirty="0"/>
              <a:t> in the air . They look like mare’s tails. They predict rain in 2-3 days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9A717-E651-42C1-BCB3-4177F78A1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6255"/>
            <a:ext cx="11076709" cy="4723089"/>
          </a:xfrm>
        </p:spPr>
      </p:pic>
    </p:spTree>
    <p:extLst>
      <p:ext uri="{BB962C8B-B14F-4D97-AF65-F5344CB8AC3E}">
        <p14:creationId xmlns:p14="http://schemas.microsoft.com/office/powerpoint/2010/main" val="271585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07BB-A0CF-450C-931A-5A75941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7020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Cirrostratus</a:t>
            </a:r>
            <a:r>
              <a:rPr lang="en-CA" dirty="0"/>
              <a:t> cloud form a </a:t>
            </a:r>
            <a:r>
              <a:rPr lang="en-CA" b="1" dirty="0"/>
              <a:t>high</a:t>
            </a:r>
            <a:r>
              <a:rPr lang="en-CA" dirty="0"/>
              <a:t> </a:t>
            </a:r>
            <a:r>
              <a:rPr lang="en-CA" b="1" dirty="0"/>
              <a:t>layer</a:t>
            </a:r>
            <a:r>
              <a:rPr lang="en-CA" dirty="0"/>
              <a:t>. The number of stars you can see inside the ring predicts the number of days until rain or snow</a:t>
            </a:r>
            <a:endParaRPr lang="en-US" dirty="0"/>
          </a:p>
        </p:txBody>
      </p:sp>
      <p:pic>
        <p:nvPicPr>
          <p:cNvPr id="5" name="Content Placeholder 4" descr="A picture containing wave&#10;&#10;Description automatically generated">
            <a:extLst>
              <a:ext uri="{FF2B5EF4-FFF2-40B4-BE49-F238E27FC236}">
                <a16:creationId xmlns:a16="http://schemas.microsoft.com/office/drawing/2014/main" id="{991458DC-ADCC-48D6-B391-1CEEA7D61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2557462"/>
            <a:ext cx="4440815" cy="393541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8AFEF3-F688-4533-A818-477180FF5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63" y="2592097"/>
            <a:ext cx="6572682" cy="390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23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6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68CB0-E5B3-4EC1-8B7D-BBA2C6B9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Cirrocumulus</a:t>
            </a:r>
            <a:r>
              <a:rPr lang="en-US" sz="2800" dirty="0">
                <a:solidFill>
                  <a:srgbClr val="FFFFFF"/>
                </a:solidFill>
              </a:rPr>
              <a:t> clouds form a </a:t>
            </a:r>
            <a:r>
              <a:rPr lang="en-US" sz="2800" b="1" dirty="0">
                <a:solidFill>
                  <a:srgbClr val="FFFFFF"/>
                </a:solidFill>
              </a:rPr>
              <a:t>high fluffy layer</a:t>
            </a:r>
            <a:r>
              <a:rPr lang="en-US" sz="2800" dirty="0">
                <a:solidFill>
                  <a:srgbClr val="FFFFFF"/>
                </a:solidFill>
              </a:rPr>
              <a:t>. They are sometimes called a maceral sky. They predict rain in 8-10 hrs. After a rain they predict good weather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outdoor, wave&#10;&#10;Description automatically generated">
            <a:extLst>
              <a:ext uri="{FF2B5EF4-FFF2-40B4-BE49-F238E27FC236}">
                <a16:creationId xmlns:a16="http://schemas.microsoft.com/office/drawing/2014/main" id="{40381115-3BFD-4D32-A15C-657FCA419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" b="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90240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E12457-9646-4B4B-AB3A-0A4195BDC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dirty="0">
                <a:solidFill>
                  <a:srgbClr val="FFFFFF"/>
                </a:solidFill>
              </a:rPr>
              <a:t>Altostratus</a:t>
            </a:r>
            <a:r>
              <a:rPr lang="en-US" sz="2500" dirty="0">
                <a:solidFill>
                  <a:srgbClr val="FFFFFF"/>
                </a:solidFill>
              </a:rPr>
              <a:t> clouds are blue grey and cover the whole sky at a </a:t>
            </a:r>
            <a:r>
              <a:rPr lang="en-US" sz="2500" b="1" dirty="0">
                <a:solidFill>
                  <a:srgbClr val="FFFFFF"/>
                </a:solidFill>
              </a:rPr>
              <a:t>medium height</a:t>
            </a:r>
            <a:r>
              <a:rPr lang="en-US" sz="2500" dirty="0">
                <a:solidFill>
                  <a:srgbClr val="FFFFFF"/>
                </a:solidFill>
              </a:rPr>
              <a:t>. They predict the weather is going to change. A long continuous storm(either rain or snow) is on the way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sky, outdoor, nature, cloudy&#10;&#10;Description automatically generated">
            <a:extLst>
              <a:ext uri="{FF2B5EF4-FFF2-40B4-BE49-F238E27FC236}">
                <a16:creationId xmlns:a16="http://schemas.microsoft.com/office/drawing/2014/main" id="{257EF4D9-8B88-4CB2-87B8-737156098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6846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A173-98A7-4207-B0C3-74E4F528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</a:t>
            </a:r>
            <a:r>
              <a:rPr lang="en-CA" b="1" dirty="0"/>
              <a:t>energy</a:t>
            </a:r>
            <a:r>
              <a:rPr lang="en-CA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50AF9-89D8-450F-A78E-2AF52EEC4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Energy is the ability to do </a:t>
            </a:r>
            <a:r>
              <a:rPr lang="en-CA" b="1" dirty="0"/>
              <a:t>work</a:t>
            </a:r>
            <a:r>
              <a:rPr lang="en-CA" dirty="0"/>
              <a:t>.</a:t>
            </a:r>
          </a:p>
          <a:p>
            <a:r>
              <a:rPr lang="en-CA" dirty="0"/>
              <a:t>Energy is what makes </a:t>
            </a:r>
            <a:r>
              <a:rPr lang="en-CA" b="1" dirty="0"/>
              <a:t>change </a:t>
            </a:r>
            <a:r>
              <a:rPr lang="en-CA" dirty="0"/>
              <a:t>happen.</a:t>
            </a:r>
          </a:p>
          <a:p>
            <a:r>
              <a:rPr lang="en-CA" dirty="0"/>
              <a:t>The </a:t>
            </a:r>
            <a:r>
              <a:rPr lang="en-CA" b="1" dirty="0"/>
              <a:t>sun</a:t>
            </a:r>
            <a:r>
              <a:rPr lang="en-CA" dirty="0"/>
              <a:t> is our ultimate source of energy.</a:t>
            </a:r>
          </a:p>
          <a:p>
            <a:r>
              <a:rPr lang="en-CA" dirty="0"/>
              <a:t>It makes weather happen by driving the water cycle</a:t>
            </a:r>
          </a:p>
          <a:p>
            <a:r>
              <a:rPr lang="en-CA"/>
              <a:t>It makes </a:t>
            </a:r>
            <a:r>
              <a:rPr lang="en-CA" dirty="0"/>
              <a:t>wind by causing different air densities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13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E5510-2DE0-4A1A-BD67-13DBDD845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57241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When alto stratus clouds clump together, they make</a:t>
            </a:r>
            <a:r>
              <a:rPr lang="en-US" sz="3100" b="1" dirty="0">
                <a:solidFill>
                  <a:srgbClr val="FFFFFF"/>
                </a:solidFill>
              </a:rPr>
              <a:t> Nimbostratus </a:t>
            </a:r>
            <a:r>
              <a:rPr lang="en-US" sz="3100" dirty="0">
                <a:solidFill>
                  <a:srgbClr val="FFFFFF"/>
                </a:solidFill>
              </a:rPr>
              <a:t>clouds. These are big and bulky and produce lots of rain. 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b="1" dirty="0" err="1">
                <a:solidFill>
                  <a:srgbClr val="FFFFFF"/>
                </a:solidFill>
              </a:rPr>
              <a:t>Nimbo</a:t>
            </a:r>
            <a:r>
              <a:rPr lang="en-US" sz="3100" b="1" dirty="0">
                <a:solidFill>
                  <a:srgbClr val="FFFFFF"/>
                </a:solidFill>
              </a:rPr>
              <a:t> </a:t>
            </a:r>
            <a:r>
              <a:rPr lang="en-US" sz="3100" dirty="0">
                <a:solidFill>
                  <a:srgbClr val="FFFFFF"/>
                </a:solidFill>
              </a:rPr>
              <a:t>means rain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nature, grass, outdoor, cloud&#10;&#10;Description automatically generated">
            <a:extLst>
              <a:ext uri="{FF2B5EF4-FFF2-40B4-BE49-F238E27FC236}">
                <a16:creationId xmlns:a16="http://schemas.microsoft.com/office/drawing/2014/main" id="{BE39CDE2-056A-4517-AD20-F506E7F24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r="8541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62862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4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08663-7CEA-4AB8-87DC-FB0AC754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Altocumulus</a:t>
            </a:r>
            <a:r>
              <a:rPr lang="en-US" sz="2800" dirty="0">
                <a:solidFill>
                  <a:srgbClr val="FFFFFF"/>
                </a:solidFill>
              </a:rPr>
              <a:t> clouds</a:t>
            </a:r>
            <a:r>
              <a:rPr lang="en-US" sz="2800" b="1" dirty="0">
                <a:solidFill>
                  <a:srgbClr val="FFFFFF"/>
                </a:solidFill>
              </a:rPr>
              <a:t> mid height fluffy layer</a:t>
            </a:r>
            <a:r>
              <a:rPr lang="en-US" sz="2800" dirty="0">
                <a:solidFill>
                  <a:srgbClr val="FFFFFF"/>
                </a:solidFill>
              </a:rPr>
              <a:t>. Altocumulus clouds on a warm humid morning means thunderstorms in the afternoon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rock, outdoor, mountain, rocky&#10;&#10;Description automatically generated">
            <a:extLst>
              <a:ext uri="{FF2B5EF4-FFF2-40B4-BE49-F238E27FC236}">
                <a16:creationId xmlns:a16="http://schemas.microsoft.com/office/drawing/2014/main" id="{B4685FB2-485F-4A7A-866F-84B420B95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5" b="1585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09735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8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20F77-CF08-4C28-BD47-A38885A86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Stratocumulus low level fluffy layer of clouds</a:t>
            </a:r>
            <a:br>
              <a:rPr lang="en-US" sz="3300" dirty="0">
                <a:solidFill>
                  <a:srgbClr val="FFFFFF"/>
                </a:solidFill>
              </a:rPr>
            </a:br>
            <a:r>
              <a:rPr lang="en-US" sz="3300" dirty="0">
                <a:solidFill>
                  <a:srgbClr val="FFFFFF"/>
                </a:solidFill>
              </a:rPr>
              <a:t>Usually there is no rain but sometimes if thick they can bring drizzle 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ree, outdoor, nature, cloud&#10;&#10;Description automatically generated">
            <a:extLst>
              <a:ext uri="{FF2B5EF4-FFF2-40B4-BE49-F238E27FC236}">
                <a16:creationId xmlns:a16="http://schemas.microsoft.com/office/drawing/2014/main" id="{2FEABCF2-1906-4EBF-A9E3-2F94542A6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2" r="-1" b="179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98141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6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0400A-E92D-44AB-B434-94898B953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Cumulus clouds. Theses are low clouds that look like fluffy balls of cotton they predict fine weather and bright sunny days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3499B3-7602-4458-96CA-7CEA5AA08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r="1040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91361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5595F-CA9C-497B-9EEF-B3FD12C86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Stratus clouds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F21954-2C44-4E34-92EC-0353A43B42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8" r="209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C59B7-CB75-4001-8653-2A9CED1DC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 fontScale="925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 Low lying grey clouds can be off the ground fog. </a:t>
            </a:r>
          </a:p>
          <a:p>
            <a:r>
              <a:rPr lang="en-US" sz="3600" dirty="0">
                <a:solidFill>
                  <a:srgbClr val="FFFFFF"/>
                </a:solidFill>
              </a:rPr>
              <a:t>Usually there is no rain but sometimes there is drizzle.</a:t>
            </a:r>
          </a:p>
          <a:p>
            <a:r>
              <a:rPr lang="en-US" sz="3600" dirty="0">
                <a:solidFill>
                  <a:srgbClr val="FFFFFF"/>
                </a:solidFill>
              </a:rPr>
              <a:t> Often they burn off by 10AM</a:t>
            </a:r>
          </a:p>
        </p:txBody>
      </p:sp>
    </p:spTree>
    <p:extLst>
      <p:ext uri="{BB962C8B-B14F-4D97-AF65-F5344CB8AC3E}">
        <p14:creationId xmlns:p14="http://schemas.microsoft.com/office/powerpoint/2010/main" val="1004830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7705-4DE6-4C58-8D0D-C462B2F53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en-US" b="1" dirty="0"/>
              <a:t>Cumulonimbus</a:t>
            </a:r>
            <a:r>
              <a:rPr lang="en-US" dirty="0"/>
              <a:t> or thunder heads</a:t>
            </a:r>
          </a:p>
        </p:txBody>
      </p:sp>
      <p:pic>
        <p:nvPicPr>
          <p:cNvPr id="5" name="Picture 4" descr="A picture containing nature, outdoor, smoke, clouds&#10;&#10;Description automatically generated">
            <a:extLst>
              <a:ext uri="{FF2B5EF4-FFF2-40B4-BE49-F238E27FC236}">
                <a16:creationId xmlns:a16="http://schemas.microsoft.com/office/drawing/2014/main" id="{66E14DF7-5E57-410B-B809-36034DE7CD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r="-1" b="-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9DFEF-90CF-4827-99E4-BFCA95DC2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en-US" sz="2200" dirty="0"/>
              <a:t>the biggest clouds of all.</a:t>
            </a:r>
          </a:p>
          <a:p>
            <a:r>
              <a:rPr lang="en-US" sz="2200" dirty="0"/>
              <a:t>They start close to the ground and grow into towering heaps up to 11km high. They are the lowest and highest clouds.</a:t>
            </a:r>
          </a:p>
          <a:p>
            <a:r>
              <a:rPr lang="en-US" sz="2200" dirty="0"/>
              <a:t>The tops are shaped like a big anvil or a hammer head called a thunder head.</a:t>
            </a:r>
          </a:p>
          <a:p>
            <a:r>
              <a:rPr lang="en-US" sz="2200" dirty="0"/>
              <a:t>Theses clouds are filled with strong up currents of air and</a:t>
            </a:r>
          </a:p>
          <a:p>
            <a:r>
              <a:rPr lang="en-US" sz="2200" dirty="0"/>
              <a:t>Produce massive rainstorms, thunder and lightening, hail, and even tornadoes</a:t>
            </a:r>
          </a:p>
        </p:txBody>
      </p:sp>
    </p:spTree>
    <p:extLst>
      <p:ext uri="{BB962C8B-B14F-4D97-AF65-F5344CB8AC3E}">
        <p14:creationId xmlns:p14="http://schemas.microsoft.com/office/powerpoint/2010/main" val="3492989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BA211-1534-4C93-B26C-54689991B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en-CA" sz="2800"/>
              <a:t>What is an air mass? </a:t>
            </a:r>
            <a:br>
              <a:rPr lang="en-CA" sz="2800"/>
            </a:br>
            <a:r>
              <a:rPr lang="en-CA" sz="2800"/>
              <a:t>What happens when 2 air masses come together?</a:t>
            </a:r>
            <a:endParaRPr lang="en-US" sz="28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90482E1E-0B7B-4C3F-93A8-2F42D0774C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r="-1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C0D97-2601-4155-937C-DCC7A816B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4468146"/>
          </a:xfrm>
        </p:spPr>
        <p:txBody>
          <a:bodyPr anchor="t">
            <a:normAutofit/>
          </a:bodyPr>
          <a:lstStyle/>
          <a:p>
            <a:r>
              <a:rPr lang="en-CA" sz="2400" dirty="0"/>
              <a:t>An </a:t>
            </a:r>
            <a:r>
              <a:rPr lang="en-CA" sz="2400" b="1" dirty="0"/>
              <a:t>air mass </a:t>
            </a:r>
            <a:r>
              <a:rPr lang="en-CA" sz="2400" dirty="0"/>
              <a:t>is a giant body of air </a:t>
            </a:r>
          </a:p>
          <a:p>
            <a:r>
              <a:rPr lang="en-CA" sz="2400" dirty="0"/>
              <a:t>With the same </a:t>
            </a:r>
            <a:r>
              <a:rPr lang="en-CA" sz="2400" b="1" dirty="0"/>
              <a:t>temperature and humidity characteristics</a:t>
            </a:r>
            <a:r>
              <a:rPr lang="en-CA" sz="2400" dirty="0"/>
              <a:t>.</a:t>
            </a:r>
          </a:p>
          <a:p>
            <a:r>
              <a:rPr lang="en-CA" sz="2400" b="1" dirty="0"/>
              <a:t>Maritime</a:t>
            </a:r>
            <a:r>
              <a:rPr lang="en-CA" sz="2400" dirty="0"/>
              <a:t> air mass is cool and moist</a:t>
            </a:r>
          </a:p>
          <a:p>
            <a:r>
              <a:rPr lang="en-CA" sz="2400" b="1" dirty="0"/>
              <a:t>Tropical</a:t>
            </a:r>
            <a:r>
              <a:rPr lang="en-CA" sz="2400" dirty="0"/>
              <a:t> air mass is warm and moist</a:t>
            </a:r>
          </a:p>
          <a:p>
            <a:r>
              <a:rPr lang="en-CA" sz="2400" b="1" dirty="0"/>
              <a:t>Continental</a:t>
            </a:r>
            <a:r>
              <a:rPr lang="en-CA" sz="2400" dirty="0"/>
              <a:t> air mass is warm and dry</a:t>
            </a:r>
          </a:p>
          <a:p>
            <a:r>
              <a:rPr lang="en-CA" sz="2400" b="1" dirty="0"/>
              <a:t>Arctic</a:t>
            </a:r>
            <a:r>
              <a:rPr lang="en-CA" sz="2400" dirty="0"/>
              <a:t> air mass is cold and dry</a:t>
            </a:r>
          </a:p>
          <a:p>
            <a:r>
              <a:rPr lang="en-CA" sz="2400" dirty="0"/>
              <a:t>Each air mass has its own </a:t>
            </a:r>
            <a:r>
              <a:rPr lang="en-CA" sz="2400" b="1" dirty="0"/>
              <a:t>density</a:t>
            </a:r>
            <a:r>
              <a:rPr lang="en-CA" sz="2400" dirty="0"/>
              <a:t>.</a:t>
            </a:r>
          </a:p>
          <a:p>
            <a:r>
              <a:rPr lang="en-CA" sz="2400" dirty="0"/>
              <a:t>When air masses meet they make a </a:t>
            </a:r>
            <a:r>
              <a:rPr lang="en-CA" sz="2400" b="1" dirty="0"/>
              <a:t>front.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7619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3344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52FE4A-5DED-48DA-96F0-3F2C55D0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There are 4 main kinds of fronts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1871903-3AF2-465C-8962-A960A3A90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" b="-3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36988-9BAC-430A-9FC9-D0F62CC64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CA" sz="3200" dirty="0">
                <a:solidFill>
                  <a:srgbClr val="FFFFFF"/>
                </a:solidFill>
              </a:rPr>
              <a:t>They depend on:</a:t>
            </a:r>
          </a:p>
          <a:p>
            <a:r>
              <a:rPr lang="en-CA" sz="3200" dirty="0">
                <a:solidFill>
                  <a:srgbClr val="FFFFFF"/>
                </a:solidFill>
              </a:rPr>
              <a:t> the types of air masses and</a:t>
            </a:r>
          </a:p>
          <a:p>
            <a:r>
              <a:rPr lang="en-CA" sz="3200" dirty="0">
                <a:solidFill>
                  <a:srgbClr val="FFFFFF"/>
                </a:solidFill>
              </a:rPr>
              <a:t> the direction the 2 air masses are moving.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37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1EDDE-17A2-4ABA-A6CF-5530E03F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Weather symbols for the 4 fronts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29B150-218E-4807-A9D7-C83E7FF10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05828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28CA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7D947B-BFA2-4DD4-9424-27D701FA5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Cold front .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8E1041E-CF9A-42A1-ABEA-0769A1E10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11536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35" name="Rectangle 2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7744C8-6E40-4B74-9A14-B35AFD3C2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CA" sz="3200" dirty="0">
                <a:solidFill>
                  <a:srgbClr val="FFFFFF"/>
                </a:solidFill>
              </a:rPr>
              <a:t>Both</a:t>
            </a:r>
            <a:r>
              <a:rPr lang="en-CA" sz="3600" dirty="0">
                <a:solidFill>
                  <a:srgbClr val="FFFFFF"/>
                </a:solidFill>
              </a:rPr>
              <a:t> air masses are moving in the same direction</a:t>
            </a:r>
          </a:p>
          <a:p>
            <a:r>
              <a:rPr lang="en-CA" sz="3600" dirty="0">
                <a:solidFill>
                  <a:srgbClr val="FFFFFF"/>
                </a:solidFill>
              </a:rPr>
              <a:t>The cold front passes very quickly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1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3F80-ECC8-4E47-883A-9F171520E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Density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62E19-F7A6-4F11-B1A2-54076DC14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sun hits the earth </a:t>
            </a:r>
          </a:p>
          <a:p>
            <a:r>
              <a:rPr lang="en-CA" dirty="0"/>
              <a:t>the earth heats up unevenly</a:t>
            </a:r>
          </a:p>
          <a:p>
            <a:r>
              <a:rPr lang="en-CA" dirty="0"/>
              <a:t>The equator heats more than the poles                                                  because of the angle of the sun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 Land heats up faster than water</a:t>
            </a:r>
          </a:p>
          <a:p>
            <a:r>
              <a:rPr lang="en-CA" dirty="0"/>
              <a:t>This causes a difference in density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DB7F413-561B-4D3F-9109-BC97D1DCA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044" y="351271"/>
            <a:ext cx="4962156" cy="3716828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A3060DE-F062-4953-8C9A-7260E035B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57" y="3823855"/>
            <a:ext cx="6108012" cy="28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321732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D514DA4-F4C3-4355-ABA5-C56E660FC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" r="3619"/>
          <a:stretch/>
        </p:blipFill>
        <p:spPr>
          <a:xfrm>
            <a:off x="329184" y="321733"/>
            <a:ext cx="6789261" cy="41028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0891"/>
            <a:ext cx="7058307" cy="1964266"/>
          </a:xfrm>
          <a:prstGeom prst="rect">
            <a:avLst/>
          </a:prstGeom>
          <a:solidFill>
            <a:srgbClr val="669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ED9F3-E919-44D7-B879-8AF962AF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5963"/>
            <a:ext cx="6594189" cy="1625210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Fronts can predict weather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C695D-C07A-40D4-AA2D-B36136B07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CA" sz="2000" dirty="0">
                <a:solidFill>
                  <a:srgbClr val="FFFFFF"/>
                </a:solidFill>
              </a:rPr>
              <a:t> Cold front cold air mass pushes towards a warm air mass</a:t>
            </a:r>
          </a:p>
          <a:p>
            <a:r>
              <a:rPr lang="en-CA" sz="2000" dirty="0">
                <a:solidFill>
                  <a:srgbClr val="FFFFFF"/>
                </a:solidFill>
              </a:rPr>
              <a:t>Cold dense air falls and warm moist air is pushed up.</a:t>
            </a:r>
          </a:p>
          <a:p>
            <a:r>
              <a:rPr lang="en-CA" sz="2000" dirty="0">
                <a:solidFill>
                  <a:srgbClr val="FFFFFF"/>
                </a:solidFill>
              </a:rPr>
              <a:t> Cumulonimbus clouds form.</a:t>
            </a:r>
          </a:p>
          <a:p>
            <a:r>
              <a:rPr lang="en-CA" sz="2000" dirty="0">
                <a:solidFill>
                  <a:srgbClr val="FFFFFF"/>
                </a:solidFill>
              </a:rPr>
              <a:t> When a cold front passes there are brief rain showers, sometimes thunder showers</a:t>
            </a:r>
          </a:p>
          <a:p>
            <a:r>
              <a:rPr lang="en-CA" sz="2000" dirty="0">
                <a:solidFill>
                  <a:srgbClr val="FFFFFF"/>
                </a:solidFill>
              </a:rPr>
              <a:t> then the temperature drops and there is fine weather,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20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C9B8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358065-19E8-451D-8F62-54B3FAACE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CA">
                <a:solidFill>
                  <a:srgbClr val="FFFFFF"/>
                </a:solidFill>
              </a:rPr>
              <a:t>Warm front again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6BB259CC-C6F8-4C17-A5ED-1BF35EBBF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r="6982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20D4A-4E22-421F-A9EA-1EAC7E4CA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CA" sz="3200" dirty="0">
                <a:solidFill>
                  <a:srgbClr val="FFFFFF"/>
                </a:solidFill>
              </a:rPr>
              <a:t>Both air masses are moving in the same direction</a:t>
            </a:r>
          </a:p>
          <a:p>
            <a:r>
              <a:rPr lang="en-CA" sz="3200" dirty="0">
                <a:solidFill>
                  <a:srgbClr val="FFFFFF"/>
                </a:solidFill>
              </a:rPr>
              <a:t>The warm front can be hundreds of miles long and passes slowly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8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A584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6FCA11-68C0-4AB1-A3F4-535AD3B1B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CA">
                <a:solidFill>
                  <a:srgbClr val="FFFFFF"/>
                </a:solidFill>
              </a:rPr>
              <a:t>Warm front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FC4D3-9342-4FD7-A5BE-03657B2952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83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70117-D0DA-43B1-B4C2-26048A717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CA" sz="2000" dirty="0">
                <a:solidFill>
                  <a:srgbClr val="FFFFFF"/>
                </a:solidFill>
              </a:rPr>
              <a:t> The warm air rises slowly in a wedge.</a:t>
            </a:r>
          </a:p>
          <a:p>
            <a:r>
              <a:rPr lang="en-CA" sz="2000" dirty="0">
                <a:solidFill>
                  <a:srgbClr val="FFFFFF"/>
                </a:solidFill>
              </a:rPr>
              <a:t>First you get cirrus clouds </a:t>
            </a:r>
          </a:p>
          <a:p>
            <a:r>
              <a:rPr lang="en-CA" sz="2000" dirty="0">
                <a:solidFill>
                  <a:srgbClr val="FFFFFF"/>
                </a:solidFill>
              </a:rPr>
              <a:t>Then cirrostratus</a:t>
            </a:r>
          </a:p>
          <a:p>
            <a:r>
              <a:rPr lang="en-CA" sz="2000" dirty="0">
                <a:solidFill>
                  <a:srgbClr val="FFFFFF"/>
                </a:solidFill>
              </a:rPr>
              <a:t>Then stratus and nimbostratus with a long period of rain</a:t>
            </a:r>
          </a:p>
          <a:p>
            <a:r>
              <a:rPr lang="en-CA" sz="2000" dirty="0">
                <a:solidFill>
                  <a:srgbClr val="FFFFFF"/>
                </a:solidFill>
              </a:rPr>
              <a:t>When the front passes the temperature rises quickly</a:t>
            </a:r>
          </a:p>
          <a:p>
            <a:r>
              <a:rPr lang="en-CA" sz="2000" dirty="0">
                <a:solidFill>
                  <a:srgbClr val="FFFFFF"/>
                </a:solidFill>
              </a:rPr>
              <a:t>The wind direction changes </a:t>
            </a:r>
          </a:p>
          <a:p>
            <a:r>
              <a:rPr lang="en-CA" sz="2000" dirty="0">
                <a:solidFill>
                  <a:srgbClr val="FFFFFF"/>
                </a:solidFill>
              </a:rPr>
              <a:t>The weather clears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35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7795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9BAE6-A447-4104-B9DA-39F740B98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Occluded front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99F53F8-1F1D-4F08-AA1C-5E7D8A23E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r="3021" b="-2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DD263-716D-4975-9837-9F61CF19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CA" sz="2000" dirty="0">
                <a:solidFill>
                  <a:srgbClr val="FFFFFF"/>
                </a:solidFill>
              </a:rPr>
              <a:t> </a:t>
            </a:r>
            <a:r>
              <a:rPr lang="en-CA" sz="3200" dirty="0">
                <a:solidFill>
                  <a:srgbClr val="FFFFFF"/>
                </a:solidFill>
              </a:rPr>
              <a:t>three air masses are moving in the same direction.</a:t>
            </a:r>
          </a:p>
          <a:p>
            <a:r>
              <a:rPr lang="en-CA" sz="3200" dirty="0">
                <a:solidFill>
                  <a:srgbClr val="FFFFFF"/>
                </a:solidFill>
              </a:rPr>
              <a:t>a cold air mass catches up to a cool air mass and push the warm air up.</a:t>
            </a:r>
          </a:p>
          <a:p>
            <a:r>
              <a:rPr lang="en-CA" sz="3200" dirty="0">
                <a:solidFill>
                  <a:srgbClr val="FFFFFF"/>
                </a:solidFill>
              </a:rPr>
              <a:t>Traps the warm air above.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25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2C5D4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A3A82-5E51-49F6-AF04-699CF5FE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Occluded front</a:t>
            </a: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0B5977D-2A5E-47D3-922C-10FEE2378D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072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10BE73-46C3-4531-A45C-9F5D01B4D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One side looks like a warm front the other side looks like a cold front.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There is lots of rain on both sides of the front.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41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9544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8DF1A-CDE4-4B60-8F89-B868FB7B6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FFFFFF"/>
                </a:solidFill>
              </a:rPr>
              <a:t>An Inversion Front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3C4BE1D-7020-484B-8A36-760D037F4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2" r="-2" b="1531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6D1FD-5FFC-42C1-8165-240E1460B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491260"/>
            <a:ext cx="3424739" cy="6043897"/>
          </a:xfrm>
        </p:spPr>
        <p:txBody>
          <a:bodyPr anchor="ctr">
            <a:normAutofit/>
          </a:bodyPr>
          <a:lstStyle/>
          <a:p>
            <a:r>
              <a:rPr lang="fr-CA" sz="2000" dirty="0" err="1">
                <a:solidFill>
                  <a:srgbClr val="FFFFFF"/>
                </a:solidFill>
              </a:rPr>
              <a:t>Sometimes</a:t>
            </a:r>
            <a:r>
              <a:rPr lang="fr-CA" sz="2000" dirty="0">
                <a:solidFill>
                  <a:srgbClr val="FFFFFF"/>
                </a:solidFill>
              </a:rPr>
              <a:t> </a:t>
            </a:r>
            <a:r>
              <a:rPr lang="fr-CA" sz="2000" dirty="0" err="1">
                <a:solidFill>
                  <a:srgbClr val="FFFFFF"/>
                </a:solidFill>
              </a:rPr>
              <a:t>you</a:t>
            </a:r>
            <a:r>
              <a:rPr lang="fr-CA" sz="2000" dirty="0">
                <a:solidFill>
                  <a:srgbClr val="FFFFFF"/>
                </a:solidFill>
              </a:rPr>
              <a:t> look over to the city and </a:t>
            </a:r>
            <a:r>
              <a:rPr lang="fr-CA" sz="2000" dirty="0" err="1">
                <a:solidFill>
                  <a:srgbClr val="FFFFFF"/>
                </a:solidFill>
              </a:rPr>
              <a:t>you</a:t>
            </a:r>
            <a:r>
              <a:rPr lang="fr-CA" sz="2000" dirty="0">
                <a:solidFill>
                  <a:srgbClr val="FFFFFF"/>
                </a:solidFill>
              </a:rPr>
              <a:t> can </a:t>
            </a:r>
            <a:r>
              <a:rPr lang="fr-CA" sz="2000" dirty="0" err="1">
                <a:solidFill>
                  <a:srgbClr val="FFFFFF"/>
                </a:solidFill>
              </a:rPr>
              <a:t>see</a:t>
            </a:r>
            <a:r>
              <a:rPr lang="fr-CA" sz="2000" dirty="0">
                <a:solidFill>
                  <a:srgbClr val="FFFFFF"/>
                </a:solidFill>
              </a:rPr>
              <a:t> all the </a:t>
            </a:r>
            <a:r>
              <a:rPr lang="fr-CA" sz="2000" dirty="0" err="1">
                <a:solidFill>
                  <a:srgbClr val="FFFFFF"/>
                </a:solidFill>
              </a:rPr>
              <a:t>yellow</a:t>
            </a:r>
            <a:r>
              <a:rPr lang="fr-CA" sz="2000" dirty="0">
                <a:solidFill>
                  <a:srgbClr val="FFFFFF"/>
                </a:solidFill>
              </a:rPr>
              <a:t> pollution </a:t>
            </a:r>
            <a:r>
              <a:rPr lang="fr-CA" sz="2000" dirty="0" err="1">
                <a:solidFill>
                  <a:srgbClr val="FFFFFF"/>
                </a:solidFill>
              </a:rPr>
              <a:t>hanging</a:t>
            </a:r>
            <a:r>
              <a:rPr lang="fr-CA" sz="2000" dirty="0">
                <a:solidFill>
                  <a:srgbClr val="FFFFFF"/>
                </a:solidFill>
              </a:rPr>
              <a:t> in the air. It </a:t>
            </a:r>
            <a:r>
              <a:rPr lang="fr-CA" sz="2000" dirty="0" err="1">
                <a:solidFill>
                  <a:srgbClr val="FFFFFF"/>
                </a:solidFill>
              </a:rPr>
              <a:t>smells</a:t>
            </a:r>
            <a:r>
              <a:rPr lang="fr-CA" sz="2000" dirty="0">
                <a:solidFill>
                  <a:srgbClr val="FFFFFF"/>
                </a:solidFill>
              </a:rPr>
              <a:t> </a:t>
            </a:r>
            <a:r>
              <a:rPr lang="fr-CA" sz="2000" dirty="0" err="1">
                <a:solidFill>
                  <a:srgbClr val="FFFFFF"/>
                </a:solidFill>
              </a:rPr>
              <a:t>bad</a:t>
            </a:r>
            <a:r>
              <a:rPr lang="fr-CA" sz="2000" dirty="0">
                <a:solidFill>
                  <a:srgbClr val="FFFFFF"/>
                </a:solidFill>
              </a:rPr>
              <a:t> </a:t>
            </a:r>
            <a:r>
              <a:rPr lang="fr-CA" sz="2000" dirty="0" err="1">
                <a:solidFill>
                  <a:srgbClr val="FFFFFF"/>
                </a:solidFill>
              </a:rPr>
              <a:t>too</a:t>
            </a:r>
            <a:r>
              <a:rPr lang="fr-CA" sz="2000" dirty="0">
                <a:solidFill>
                  <a:srgbClr val="FFFFFF"/>
                </a:solidFill>
              </a:rPr>
              <a:t>.</a:t>
            </a:r>
          </a:p>
          <a:p>
            <a:r>
              <a:rPr lang="fr-CA" sz="2000" dirty="0">
                <a:solidFill>
                  <a:srgbClr val="FFFFFF"/>
                </a:solidFill>
              </a:rPr>
              <a:t> This </a:t>
            </a:r>
            <a:r>
              <a:rPr lang="fr-CA" sz="2000" dirty="0" err="1">
                <a:solidFill>
                  <a:srgbClr val="FFFFFF"/>
                </a:solidFill>
              </a:rPr>
              <a:t>is</a:t>
            </a:r>
            <a:r>
              <a:rPr lang="fr-CA" sz="2000" dirty="0">
                <a:solidFill>
                  <a:srgbClr val="FFFFFF"/>
                </a:solidFill>
              </a:rPr>
              <a:t> </a:t>
            </a:r>
            <a:r>
              <a:rPr lang="fr-CA" sz="2000" dirty="0" err="1">
                <a:solidFill>
                  <a:srgbClr val="FFFFFF"/>
                </a:solidFill>
              </a:rPr>
              <a:t>called</a:t>
            </a:r>
            <a:r>
              <a:rPr lang="fr-CA" sz="2000" dirty="0">
                <a:solidFill>
                  <a:srgbClr val="FFFFFF"/>
                </a:solidFill>
              </a:rPr>
              <a:t> a </a:t>
            </a:r>
            <a:r>
              <a:rPr lang="fr-CA" sz="2000" dirty="0" err="1">
                <a:solidFill>
                  <a:srgbClr val="FFFFFF"/>
                </a:solidFill>
              </a:rPr>
              <a:t>temperature</a:t>
            </a:r>
            <a:r>
              <a:rPr lang="fr-CA" sz="2000" dirty="0">
                <a:solidFill>
                  <a:srgbClr val="FFFFFF"/>
                </a:solidFill>
              </a:rPr>
              <a:t> inversion</a:t>
            </a:r>
          </a:p>
          <a:p>
            <a:r>
              <a:rPr lang="fr-CA" sz="2000" dirty="0">
                <a:solidFill>
                  <a:schemeClr val="bg1"/>
                </a:solidFill>
              </a:rPr>
              <a:t>It </a:t>
            </a:r>
            <a:r>
              <a:rPr lang="fr-CA" sz="2000" dirty="0" err="1">
                <a:solidFill>
                  <a:schemeClr val="bg1"/>
                </a:solidFill>
              </a:rPr>
              <a:t>happens</a:t>
            </a:r>
            <a:r>
              <a:rPr lang="fr-CA" sz="2000" dirty="0">
                <a:solidFill>
                  <a:schemeClr val="bg1"/>
                </a:solidFill>
              </a:rPr>
              <a:t> </a:t>
            </a:r>
            <a:r>
              <a:rPr lang="fr-CA" sz="2000" dirty="0" err="1">
                <a:solidFill>
                  <a:schemeClr val="bg1"/>
                </a:solidFill>
              </a:rPr>
              <a:t>when</a:t>
            </a:r>
            <a:r>
              <a:rPr lang="fr-CA" sz="2000" dirty="0">
                <a:solidFill>
                  <a:schemeClr val="bg1"/>
                </a:solidFill>
              </a:rPr>
              <a:t> the air </a:t>
            </a:r>
            <a:r>
              <a:rPr lang="fr-CA" sz="2000" dirty="0" err="1">
                <a:solidFill>
                  <a:schemeClr val="bg1"/>
                </a:solidFill>
              </a:rPr>
              <a:t>is</a:t>
            </a:r>
            <a:r>
              <a:rPr lang="fr-CA" sz="2000" dirty="0">
                <a:solidFill>
                  <a:schemeClr val="bg1"/>
                </a:solidFill>
              </a:rPr>
              <a:t> </a:t>
            </a:r>
            <a:r>
              <a:rPr lang="fr-CA" sz="2000" dirty="0" err="1">
                <a:solidFill>
                  <a:schemeClr val="bg1"/>
                </a:solidFill>
              </a:rPr>
              <a:t>still</a:t>
            </a:r>
            <a:r>
              <a:rPr lang="fr-CA" sz="2000" dirty="0">
                <a:solidFill>
                  <a:schemeClr val="bg1"/>
                </a:solidFill>
              </a:rPr>
              <a:t>.</a:t>
            </a:r>
          </a:p>
          <a:p>
            <a:r>
              <a:rPr lang="fr-CA" sz="2000" dirty="0">
                <a:solidFill>
                  <a:schemeClr val="bg1"/>
                </a:solidFill>
              </a:rPr>
              <a:t> It </a:t>
            </a:r>
            <a:r>
              <a:rPr lang="fr-CA" sz="2000" dirty="0" err="1">
                <a:solidFill>
                  <a:schemeClr val="bg1"/>
                </a:solidFill>
              </a:rPr>
              <a:t>is</a:t>
            </a:r>
            <a:r>
              <a:rPr lang="fr-CA" sz="2000" dirty="0">
                <a:solidFill>
                  <a:schemeClr val="bg1"/>
                </a:solidFill>
              </a:rPr>
              <a:t> </a:t>
            </a:r>
            <a:r>
              <a:rPr lang="fr-CA" sz="2000" dirty="0" err="1">
                <a:solidFill>
                  <a:schemeClr val="bg1"/>
                </a:solidFill>
              </a:rPr>
              <a:t>caused</a:t>
            </a:r>
            <a:r>
              <a:rPr lang="fr-CA" sz="2000" dirty="0">
                <a:solidFill>
                  <a:schemeClr val="bg1"/>
                </a:solidFill>
              </a:rPr>
              <a:t> </a:t>
            </a:r>
            <a:r>
              <a:rPr lang="fr-CA" sz="2000" dirty="0" err="1">
                <a:solidFill>
                  <a:schemeClr val="bg1"/>
                </a:solidFill>
              </a:rPr>
              <a:t>when</a:t>
            </a:r>
            <a:r>
              <a:rPr lang="fr-CA" sz="2000" dirty="0">
                <a:solidFill>
                  <a:schemeClr val="bg1"/>
                </a:solidFill>
              </a:rPr>
              <a:t> a warm layer of air </a:t>
            </a:r>
            <a:r>
              <a:rPr lang="fr-CA" sz="2000" dirty="0" err="1">
                <a:solidFill>
                  <a:schemeClr val="bg1"/>
                </a:solidFill>
              </a:rPr>
              <a:t>is</a:t>
            </a:r>
            <a:r>
              <a:rPr lang="fr-CA" sz="2000" dirty="0">
                <a:solidFill>
                  <a:schemeClr val="bg1"/>
                </a:solidFill>
              </a:rPr>
              <a:t> </a:t>
            </a:r>
            <a:r>
              <a:rPr lang="fr-CA" sz="2000" dirty="0" err="1">
                <a:solidFill>
                  <a:schemeClr val="bg1"/>
                </a:solidFill>
              </a:rPr>
              <a:t>trapped</a:t>
            </a:r>
            <a:r>
              <a:rPr lang="fr-CA" sz="2000" dirty="0">
                <a:solidFill>
                  <a:schemeClr val="bg1"/>
                </a:solidFill>
              </a:rPr>
              <a:t> over a cold layer and </a:t>
            </a:r>
            <a:r>
              <a:rPr lang="fr-CA" sz="2000" dirty="0" err="1">
                <a:solidFill>
                  <a:schemeClr val="bg1"/>
                </a:solidFill>
              </a:rPr>
              <a:t>keeps</a:t>
            </a:r>
            <a:r>
              <a:rPr lang="fr-CA" sz="2000" dirty="0">
                <a:solidFill>
                  <a:schemeClr val="bg1"/>
                </a:solidFill>
              </a:rPr>
              <a:t> all the pollution close to the </a:t>
            </a:r>
            <a:r>
              <a:rPr lang="fr-CA" sz="2000" dirty="0" err="1">
                <a:solidFill>
                  <a:schemeClr val="bg1"/>
                </a:solidFill>
              </a:rPr>
              <a:t>ground</a:t>
            </a:r>
            <a:r>
              <a:rPr lang="fr-CA" sz="2000" dirty="0">
                <a:solidFill>
                  <a:schemeClr val="bg1"/>
                </a:solidFill>
              </a:rPr>
              <a:t>. </a:t>
            </a:r>
          </a:p>
          <a:p>
            <a:r>
              <a:rPr lang="fr-CA" sz="2000" dirty="0">
                <a:solidFill>
                  <a:schemeClr val="bg1"/>
                </a:solidFill>
              </a:rPr>
              <a:t>It can </a:t>
            </a:r>
            <a:r>
              <a:rPr lang="fr-CA" sz="2000" dirty="0" err="1">
                <a:solidFill>
                  <a:schemeClr val="bg1"/>
                </a:solidFill>
              </a:rPr>
              <a:t>happen</a:t>
            </a:r>
            <a:r>
              <a:rPr lang="fr-CA" sz="2000" dirty="0">
                <a:solidFill>
                  <a:schemeClr val="bg1"/>
                </a:solidFill>
              </a:rPr>
              <a:t> in the </a:t>
            </a:r>
            <a:r>
              <a:rPr lang="fr-CA" sz="2000" dirty="0" err="1">
                <a:solidFill>
                  <a:schemeClr val="bg1"/>
                </a:solidFill>
              </a:rPr>
              <a:t>summer</a:t>
            </a:r>
            <a:r>
              <a:rPr lang="fr-CA" sz="2000" dirty="0">
                <a:solidFill>
                  <a:schemeClr val="bg1"/>
                </a:solidFill>
              </a:rPr>
              <a:t> or the </a:t>
            </a:r>
            <a:r>
              <a:rPr lang="fr-CA" sz="2000" dirty="0" err="1">
                <a:solidFill>
                  <a:schemeClr val="bg1"/>
                </a:solidFill>
              </a:rPr>
              <a:t>winter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78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74D23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8704A-1A40-4A2C-9B17-1C7234B4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Stationary front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8B703BD8-D100-4BB3-9605-69EC726F91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-3" b="-3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4ED0A-1452-4067-A28E-3349738A5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CA" sz="3200" dirty="0">
                <a:solidFill>
                  <a:srgbClr val="FFFFFF"/>
                </a:solidFill>
              </a:rPr>
              <a:t>Two air masses are going in opposite directions. </a:t>
            </a:r>
          </a:p>
          <a:p>
            <a:r>
              <a:rPr lang="en-CA" sz="3200" dirty="0">
                <a:solidFill>
                  <a:srgbClr val="FFFFFF"/>
                </a:solidFill>
              </a:rPr>
              <a:t>A warm air mass bumps into a cold air mass.</a:t>
            </a:r>
          </a:p>
          <a:p>
            <a:r>
              <a:rPr lang="en-CA" sz="3200" dirty="0">
                <a:solidFill>
                  <a:srgbClr val="FFFFFF"/>
                </a:solidFill>
              </a:rPr>
              <a:t>They hold their position.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81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202553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0B3D5-EDF5-4867-800C-21D43D143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Stationary front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21CB3DB-D05F-4074-B7F9-34E4EE86F2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132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93FDF-C8C6-4A1C-9F9F-4F0DFEFB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fr-CA" sz="3200" dirty="0">
                <a:solidFill>
                  <a:srgbClr val="FFFFFF"/>
                </a:solidFill>
              </a:rPr>
              <a:t>The </a:t>
            </a:r>
            <a:r>
              <a:rPr lang="fr-CA" sz="3200" dirty="0" err="1">
                <a:solidFill>
                  <a:srgbClr val="FFFFFF"/>
                </a:solidFill>
              </a:rPr>
              <a:t>weather</a:t>
            </a:r>
            <a:r>
              <a:rPr lang="fr-CA" sz="3200" dirty="0">
                <a:solidFill>
                  <a:srgbClr val="FFFFFF"/>
                </a:solidFill>
              </a:rPr>
              <a:t> </a:t>
            </a:r>
            <a:r>
              <a:rPr lang="fr-CA" sz="3200" dirty="0" err="1">
                <a:solidFill>
                  <a:srgbClr val="FFFFFF"/>
                </a:solidFill>
              </a:rPr>
              <a:t>is</a:t>
            </a:r>
            <a:r>
              <a:rPr lang="fr-CA" sz="3200" dirty="0">
                <a:solidFill>
                  <a:srgbClr val="FFFFFF"/>
                </a:solidFill>
              </a:rPr>
              <a:t> </a:t>
            </a:r>
            <a:r>
              <a:rPr lang="fr-CA" sz="3200" dirty="0" err="1">
                <a:solidFill>
                  <a:srgbClr val="FFFFFF"/>
                </a:solidFill>
              </a:rPr>
              <a:t>cloudy</a:t>
            </a:r>
            <a:r>
              <a:rPr lang="fr-CA" sz="3200" dirty="0">
                <a:solidFill>
                  <a:srgbClr val="FFFFFF"/>
                </a:solidFill>
              </a:rPr>
              <a:t> and stable </a:t>
            </a:r>
          </a:p>
          <a:p>
            <a:r>
              <a:rPr lang="fr-CA" sz="3200" dirty="0" err="1">
                <a:solidFill>
                  <a:srgbClr val="FFFFFF"/>
                </a:solidFill>
              </a:rPr>
              <a:t>Ususally</a:t>
            </a:r>
            <a:r>
              <a:rPr lang="fr-CA" sz="3200" dirty="0">
                <a:solidFill>
                  <a:srgbClr val="FFFFFF"/>
                </a:solidFill>
              </a:rPr>
              <a:t> </a:t>
            </a:r>
            <a:r>
              <a:rPr lang="fr-CA" sz="3200" dirty="0" err="1">
                <a:solidFill>
                  <a:srgbClr val="FFFFFF"/>
                </a:solidFill>
              </a:rPr>
              <a:t>there</a:t>
            </a:r>
            <a:r>
              <a:rPr lang="fr-CA" sz="3200" dirty="0">
                <a:solidFill>
                  <a:srgbClr val="FFFFFF"/>
                </a:solidFill>
              </a:rPr>
              <a:t> </a:t>
            </a:r>
            <a:r>
              <a:rPr lang="fr-CA" sz="3200" dirty="0" err="1">
                <a:solidFill>
                  <a:srgbClr val="FFFFFF"/>
                </a:solidFill>
              </a:rPr>
              <a:t>is</a:t>
            </a:r>
            <a:r>
              <a:rPr lang="fr-CA" sz="3200" dirty="0">
                <a:solidFill>
                  <a:srgbClr val="FFFFFF"/>
                </a:solidFill>
              </a:rPr>
              <a:t> </a:t>
            </a:r>
            <a:r>
              <a:rPr lang="fr-CA" sz="3200" dirty="0" err="1">
                <a:solidFill>
                  <a:srgbClr val="FFFFFF"/>
                </a:solidFill>
              </a:rPr>
              <a:t>rain</a:t>
            </a:r>
            <a:endParaRPr lang="fr-CA" sz="3200" dirty="0">
              <a:solidFill>
                <a:srgbClr val="FFFFFF"/>
              </a:solidFill>
            </a:endParaRPr>
          </a:p>
          <a:p>
            <a:r>
              <a:rPr lang="fr-CA" sz="3200" dirty="0">
                <a:solidFill>
                  <a:srgbClr val="FFFFFF"/>
                </a:solidFill>
              </a:rPr>
              <a:t>It </a:t>
            </a:r>
            <a:r>
              <a:rPr lang="fr-CA" sz="3200" dirty="0" err="1">
                <a:solidFill>
                  <a:srgbClr val="FFFFFF"/>
                </a:solidFill>
              </a:rPr>
              <a:t>could</a:t>
            </a:r>
            <a:r>
              <a:rPr lang="fr-CA" sz="3200" dirty="0">
                <a:solidFill>
                  <a:srgbClr val="FFFFFF"/>
                </a:solidFill>
              </a:rPr>
              <a:t> </a:t>
            </a:r>
            <a:r>
              <a:rPr lang="fr-CA" sz="3200" dirty="0" err="1">
                <a:solidFill>
                  <a:srgbClr val="FFFFFF"/>
                </a:solidFill>
              </a:rPr>
              <a:t>be</a:t>
            </a:r>
            <a:r>
              <a:rPr lang="fr-CA" sz="3200" dirty="0">
                <a:solidFill>
                  <a:srgbClr val="FFFFFF"/>
                </a:solidFill>
              </a:rPr>
              <a:t> light or </a:t>
            </a:r>
            <a:r>
              <a:rPr lang="fr-CA" sz="3200" dirty="0" err="1">
                <a:solidFill>
                  <a:srgbClr val="FFFFFF"/>
                </a:solidFill>
              </a:rPr>
              <a:t>heavy</a:t>
            </a:r>
            <a:r>
              <a:rPr lang="fr-CA" sz="3200" dirty="0">
                <a:solidFill>
                  <a:srgbClr val="FFFFFF"/>
                </a:solidFill>
              </a:rPr>
              <a:t> </a:t>
            </a:r>
            <a:r>
              <a:rPr lang="fr-CA" sz="3200" dirty="0" err="1">
                <a:solidFill>
                  <a:srgbClr val="FFFFFF"/>
                </a:solidFill>
              </a:rPr>
              <a:t>precipitation</a:t>
            </a:r>
            <a:r>
              <a:rPr lang="fr-CA" sz="3200" dirty="0">
                <a:solidFill>
                  <a:srgbClr val="FFFFFF"/>
                </a:solidFill>
              </a:rPr>
              <a:t>.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66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1DDB2-15AB-42F7-A6F4-BF6B057F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We have over 200 years of recorded weather data and thousands of years of folklore predicting weather</a:t>
            </a:r>
            <a:br>
              <a:rPr lang="en-CA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009A1-D54C-42F5-A83C-50271B082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Your job is to </a:t>
            </a:r>
            <a:r>
              <a:rPr lang="en-CA" b="1" dirty="0"/>
              <a:t>research a piece of folklore </a:t>
            </a:r>
            <a:r>
              <a:rPr lang="en-CA" dirty="0"/>
              <a:t>and find out </a:t>
            </a:r>
            <a:r>
              <a:rPr lang="en-CA" b="1" dirty="0"/>
              <a:t>if it is true </a:t>
            </a:r>
            <a:r>
              <a:rPr lang="en-CA" dirty="0"/>
              <a:t>and </a:t>
            </a:r>
            <a:r>
              <a:rPr lang="en-CA" b="1" dirty="0"/>
              <a:t>why</a:t>
            </a:r>
            <a:r>
              <a:rPr lang="en-CA" dirty="0"/>
              <a:t>? </a:t>
            </a:r>
          </a:p>
          <a:p>
            <a:r>
              <a:rPr lang="en-CA" dirty="0"/>
              <a:t>Make a power point. Use lots of nice pictures. Your presentation should take 5 min.</a:t>
            </a:r>
          </a:p>
          <a:p>
            <a:r>
              <a:rPr lang="en-CA" dirty="0"/>
              <a:t> Be sure to mention:</a:t>
            </a:r>
          </a:p>
          <a:p>
            <a:r>
              <a:rPr lang="en-CA" dirty="0"/>
              <a:t>Air pressure</a:t>
            </a:r>
          </a:p>
          <a:p>
            <a:r>
              <a:rPr lang="en-CA" dirty="0"/>
              <a:t>Humidity</a:t>
            </a:r>
          </a:p>
          <a:p>
            <a:r>
              <a:rPr lang="en-CA" dirty="0"/>
              <a:t>Clouds</a:t>
            </a:r>
          </a:p>
          <a:p>
            <a:r>
              <a:rPr lang="en-CA" dirty="0"/>
              <a:t>Temperature</a:t>
            </a:r>
          </a:p>
          <a:p>
            <a:r>
              <a:rPr lang="en-CA" dirty="0"/>
              <a:t>Weather fronts</a:t>
            </a:r>
          </a:p>
          <a:p>
            <a:r>
              <a:rPr lang="en-CA" dirty="0"/>
              <a:t>Prevailing winds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33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53841-005C-445F-9CE8-E6FF4699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6"/>
            <a:ext cx="3201366" cy="6063326"/>
          </a:xfrm>
        </p:spPr>
        <p:txBody>
          <a:bodyPr anchor="b">
            <a:noAutofit/>
          </a:bodyPr>
          <a:lstStyle/>
          <a:p>
            <a:r>
              <a:rPr lang="en-CA" sz="2800" dirty="0">
                <a:solidFill>
                  <a:srgbClr val="FFFFFF"/>
                </a:solidFill>
              </a:rPr>
              <a:t>Folk lore</a:t>
            </a:r>
            <a:br>
              <a:rPr lang="en-CA" sz="2800" dirty="0">
                <a:solidFill>
                  <a:srgbClr val="FFFFFF"/>
                </a:solidFill>
              </a:rPr>
            </a:br>
            <a:br>
              <a:rPr lang="en-CA" sz="2800" dirty="0">
                <a:solidFill>
                  <a:srgbClr val="FFFFFF"/>
                </a:solidFill>
              </a:rPr>
            </a:br>
            <a:r>
              <a:rPr lang="en-CA" sz="2800" dirty="0">
                <a:solidFill>
                  <a:srgbClr val="FFFFFF"/>
                </a:solidFill>
              </a:rPr>
              <a:t>Whether the weather be fine or whether the weather be not;</a:t>
            </a:r>
            <a:br>
              <a:rPr lang="en-CA" sz="2800" dirty="0">
                <a:solidFill>
                  <a:srgbClr val="FFFFFF"/>
                </a:solidFill>
              </a:rPr>
            </a:br>
            <a:r>
              <a:rPr lang="en-CA" sz="2800" dirty="0">
                <a:solidFill>
                  <a:srgbClr val="FFFFFF"/>
                </a:solidFill>
              </a:rPr>
              <a:t>Whether the weather be cold or whether the weather be hot;</a:t>
            </a:r>
            <a:br>
              <a:rPr lang="en-CA" sz="2800" dirty="0">
                <a:solidFill>
                  <a:srgbClr val="FFFFFF"/>
                </a:solidFill>
              </a:rPr>
            </a:br>
            <a:r>
              <a:rPr lang="en-CA" sz="2800" dirty="0">
                <a:solidFill>
                  <a:srgbClr val="FFFFFF"/>
                </a:solidFill>
              </a:rPr>
              <a:t>We’ll weather the weather, whatever the weather, whether we like it or not!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196D-DBA1-424D-8735-FE48803B0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8" y="511388"/>
            <a:ext cx="6555347" cy="5546047"/>
          </a:xfrm>
        </p:spPr>
        <p:txBody>
          <a:bodyPr anchor="ctr">
            <a:normAutofit fontScale="85000" lnSpcReduction="20000"/>
          </a:bodyPr>
          <a:lstStyle/>
          <a:p>
            <a:r>
              <a:rPr lang="en-CA" sz="2000" dirty="0"/>
              <a:t>Red sky at night sailors delight. Red sky in morning sailors take warning</a:t>
            </a:r>
          </a:p>
          <a:p>
            <a:r>
              <a:rPr lang="en-CA" sz="2000" dirty="0"/>
              <a:t>Rainbow in the east storm approaching. Rainbow in the west fine weather</a:t>
            </a:r>
          </a:p>
          <a:p>
            <a:r>
              <a:rPr lang="en-CA" sz="2000" dirty="0"/>
              <a:t>From the ditches odors rise soon rain is going to fill the skies</a:t>
            </a:r>
          </a:p>
          <a:p>
            <a:r>
              <a:rPr lang="en-CA" sz="2000" dirty="0"/>
              <a:t>If the crow flies low the winds </a:t>
            </a:r>
            <a:r>
              <a:rPr lang="en-CA" sz="2000" dirty="0" err="1"/>
              <a:t>gonna</a:t>
            </a:r>
            <a:r>
              <a:rPr lang="en-CA" sz="2000" dirty="0"/>
              <a:t> blow. If the crow flies high the winds </a:t>
            </a:r>
            <a:r>
              <a:rPr lang="en-CA" sz="2000" dirty="0" err="1"/>
              <a:t>gonna</a:t>
            </a:r>
            <a:r>
              <a:rPr lang="en-CA" sz="2000" dirty="0"/>
              <a:t> die</a:t>
            </a:r>
          </a:p>
          <a:p>
            <a:r>
              <a:rPr lang="en-US" sz="2000" dirty="0"/>
              <a:t>If you squash a spider, you will make it rain</a:t>
            </a:r>
          </a:p>
          <a:p>
            <a:r>
              <a:rPr lang="en-US" sz="2000" dirty="0"/>
              <a:t>The number of stars inside the ring around the moon will predict the number of days </a:t>
            </a:r>
            <a:r>
              <a:rPr lang="en-US" sz="2000" dirty="0" err="1"/>
              <a:t>til</a:t>
            </a:r>
            <a:r>
              <a:rPr lang="en-US" sz="2000" dirty="0"/>
              <a:t> it rains.</a:t>
            </a:r>
          </a:p>
          <a:p>
            <a:r>
              <a:rPr lang="en-US" sz="2000" dirty="0"/>
              <a:t>A halo around the sun or moon means snow or rain is coming soon.</a:t>
            </a:r>
          </a:p>
          <a:p>
            <a:r>
              <a:rPr lang="en-US" sz="2000" dirty="0"/>
              <a:t>When rain is on the way old sheep turn their back to the wind, cats sneeze, and cows lie down.</a:t>
            </a:r>
          </a:p>
          <a:p>
            <a:r>
              <a:rPr lang="en-US" sz="2000" dirty="0"/>
              <a:t>If the ground hog sees it’s shadow, then then there will be six more weeks of winter.</a:t>
            </a:r>
          </a:p>
          <a:p>
            <a:r>
              <a:rPr lang="en-US" sz="2000" dirty="0"/>
              <a:t>Mist at seven sun by eleven.</a:t>
            </a:r>
          </a:p>
          <a:p>
            <a:r>
              <a:rPr lang="en-US" sz="2000" dirty="0"/>
              <a:t>Leaves flip over before it rains.</a:t>
            </a:r>
          </a:p>
          <a:p>
            <a:r>
              <a:rPr lang="en-US" sz="2000" dirty="0"/>
              <a:t>People with arthritis say that their joints hurt before it rains.</a:t>
            </a:r>
          </a:p>
          <a:p>
            <a:r>
              <a:rPr lang="en-US" sz="2000" dirty="0"/>
              <a:t>Hurricanes</a:t>
            </a:r>
          </a:p>
          <a:p>
            <a:r>
              <a:rPr lang="en-US" sz="2000" dirty="0"/>
              <a:t>Tornados </a:t>
            </a:r>
          </a:p>
        </p:txBody>
      </p:sp>
    </p:spTree>
    <p:extLst>
      <p:ext uri="{BB962C8B-B14F-4D97-AF65-F5344CB8AC3E}">
        <p14:creationId xmlns:p14="http://schemas.microsoft.com/office/powerpoint/2010/main" val="202966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7ED4-8EFC-4E5F-800D-FB8D27487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Density and Air Pressure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1B6F7-5D0F-4C11-9447-BE179D89F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92435"/>
          </a:xfrm>
        </p:spPr>
        <p:txBody>
          <a:bodyPr>
            <a:noAutofit/>
          </a:bodyPr>
          <a:lstStyle/>
          <a:p>
            <a:r>
              <a:rPr lang="en-CA" dirty="0"/>
              <a:t>Gravity pulls all the air particles towards the earth</a:t>
            </a:r>
          </a:p>
          <a:p>
            <a:r>
              <a:rPr lang="en-CA" dirty="0"/>
              <a:t>Air particles are matter they have mass</a:t>
            </a:r>
          </a:p>
          <a:p>
            <a:r>
              <a:rPr lang="en-CA" dirty="0"/>
              <a:t>Your hand can hold up a column of air                                                     that has a mass of 150Kg</a:t>
            </a:r>
          </a:p>
          <a:p>
            <a:r>
              <a:rPr lang="en-CA" dirty="0"/>
              <a:t>This is called air pressure. Normal air pressure                                         at sea level is 101.3 kPa</a:t>
            </a:r>
          </a:p>
          <a:p>
            <a:r>
              <a:rPr lang="en-CA" dirty="0"/>
              <a:t>At the top of a mountain the air is less dense</a:t>
            </a:r>
          </a:p>
          <a:p>
            <a:r>
              <a:rPr lang="en-CA" dirty="0"/>
              <a:t>The pressure is lower</a:t>
            </a:r>
          </a:p>
          <a:p>
            <a:r>
              <a:rPr lang="en-CA" dirty="0"/>
              <a:t>At the bottom of the mountain the air is denser</a:t>
            </a:r>
          </a:p>
          <a:p>
            <a:r>
              <a:rPr lang="en-CA" dirty="0"/>
              <a:t>The pressure is higher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A9C951-1149-481A-8C2C-F384BBFC8AC1}"/>
              </a:ext>
            </a:extLst>
          </p:cNvPr>
          <p:cNvSpPr/>
          <p:nvPr/>
        </p:nvSpPr>
        <p:spPr>
          <a:xfrm>
            <a:off x="1759528" y="58537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/>
              <a:t>.</a:t>
            </a:r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AED6F2A-170B-498A-98E2-1F21055DC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49" y="365125"/>
            <a:ext cx="2838450" cy="2988433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E3661DE-BB6B-4008-8C13-225136504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459504"/>
            <a:ext cx="3858925" cy="320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7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lamp&#10;&#10;Description automatically generated">
            <a:extLst>
              <a:ext uri="{FF2B5EF4-FFF2-40B4-BE49-F238E27FC236}">
                <a16:creationId xmlns:a16="http://schemas.microsoft.com/office/drawing/2014/main" id="{5D2A5943-FB3F-42D7-B7FF-714C96599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25" y="1844675"/>
            <a:ext cx="4845050" cy="444976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43C088-C802-4AC0-A8AB-638E68274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0" y="1844675"/>
            <a:ext cx="4845050" cy="44497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A70B5-777D-4518-B211-7AA7490A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 scientists measure air pressure? With a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barameter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Low pressure (hot moist air rising) predicts rain. High pressure (cold dry air falling) predicts fine weather</a:t>
            </a:r>
          </a:p>
        </p:txBody>
      </p:sp>
    </p:spTree>
    <p:extLst>
      <p:ext uri="{BB962C8B-B14F-4D97-AF65-F5344CB8AC3E}">
        <p14:creationId xmlns:p14="http://schemas.microsoft.com/office/powerpoint/2010/main" val="346876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A2FD5-C9DC-4DE0-81CE-D09E70DCE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CA" sz="4000"/>
              <a:t>Heat and density and air pressure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8D970-872F-455F-950C-A8E546885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Autofit/>
          </a:bodyPr>
          <a:lstStyle/>
          <a:p>
            <a:r>
              <a:rPr lang="en-CA" dirty="0"/>
              <a:t>Hot air expands and becomes less dense and rises</a:t>
            </a:r>
          </a:p>
          <a:p>
            <a:r>
              <a:rPr lang="en-CA" dirty="0"/>
              <a:t>This causes lower pressure</a:t>
            </a:r>
          </a:p>
          <a:p>
            <a:r>
              <a:rPr lang="en-CA" dirty="0"/>
              <a:t>Cold air compresses and becomes more dense and falls</a:t>
            </a:r>
          </a:p>
          <a:p>
            <a:r>
              <a:rPr lang="en-CA" dirty="0"/>
              <a:t>This causes higher pressure</a:t>
            </a: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9615AAB-469F-4056-8F02-D0184426E3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591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0FD47B7-603E-4BBF-946E-3DCFD987A1DA}"/>
              </a:ext>
            </a:extLst>
          </p:cNvPr>
          <p:cNvSpPr/>
          <p:nvPr/>
        </p:nvSpPr>
        <p:spPr>
          <a:xfrm flipH="1" flipV="1">
            <a:off x="8797832" y="2808514"/>
            <a:ext cx="2354579" cy="12899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5E4EF0-9C01-4B4E-B96A-0E34C17F9D4A}"/>
              </a:ext>
            </a:extLst>
          </p:cNvPr>
          <p:cNvSpPr/>
          <p:nvPr/>
        </p:nvSpPr>
        <p:spPr>
          <a:xfrm flipH="1" flipV="1">
            <a:off x="5608098" y="2351313"/>
            <a:ext cx="2703144" cy="143691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92A62-FAA1-4ABF-BA9E-FA7968AB2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Sea breeze versus land breeze</a:t>
            </a:r>
            <a:br>
              <a:rPr lang="en-CA" dirty="0"/>
            </a:br>
            <a:r>
              <a:rPr lang="en-CA" dirty="0"/>
              <a:t>small convection currents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69C00A-73B5-43DF-A8D5-E6FA8E1006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Day time land heats quickly	</a:t>
            </a:r>
          </a:p>
          <a:p>
            <a:r>
              <a:rPr lang="en-CA" dirty="0"/>
              <a:t>Water heats slowly	</a:t>
            </a:r>
          </a:p>
          <a:p>
            <a:r>
              <a:rPr lang="en-CA" dirty="0"/>
              <a:t>Wind blow on shore				</a:t>
            </a:r>
            <a:r>
              <a:rPr lang="en-CA" dirty="0">
                <a:solidFill>
                  <a:schemeClr val="bg1"/>
                </a:solidFill>
              </a:rPr>
              <a:t>wind blows off shore</a:t>
            </a:r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B88FB58-ECBA-4EA9-BBB1-69795235E6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Nighttime water cools slowly</a:t>
            </a:r>
          </a:p>
          <a:p>
            <a:r>
              <a:rPr lang="en-CA" dirty="0"/>
              <a:t>land cool quickly</a:t>
            </a:r>
          </a:p>
          <a:p>
            <a:r>
              <a:rPr lang="en-US" dirty="0"/>
              <a:t>Wind blows off shore</a:t>
            </a:r>
          </a:p>
        </p:txBody>
      </p:sp>
      <p:pic>
        <p:nvPicPr>
          <p:cNvPr id="8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25F82FE-7B7C-45F2-8D31-FBB699B53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3294397"/>
            <a:ext cx="11540836" cy="356360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6A8EBE8-3430-48BC-B7DC-95480FED883B}"/>
              </a:ext>
            </a:extLst>
          </p:cNvPr>
          <p:cNvSpPr/>
          <p:nvPr/>
        </p:nvSpPr>
        <p:spPr>
          <a:xfrm>
            <a:off x="2150917" y="4792591"/>
            <a:ext cx="2216727" cy="114992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23BD92-3BC5-4E89-B217-A18074DC9EA5}"/>
              </a:ext>
            </a:extLst>
          </p:cNvPr>
          <p:cNvSpPr/>
          <p:nvPr/>
        </p:nvSpPr>
        <p:spPr>
          <a:xfrm>
            <a:off x="8188035" y="4738254"/>
            <a:ext cx="2216727" cy="114992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4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CB8AD8-73F8-44B2-B22C-F4E47D37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CA" sz="4000">
                <a:solidFill>
                  <a:srgbClr val="FFFFFF"/>
                </a:solidFill>
              </a:rPr>
              <a:t>What is wind</a:t>
            </a:r>
            <a:br>
              <a:rPr lang="en-CA" sz="4000">
                <a:solidFill>
                  <a:srgbClr val="FFFFFF"/>
                </a:solidFill>
              </a:rPr>
            </a:br>
            <a:r>
              <a:rPr lang="en-CA" sz="4000">
                <a:solidFill>
                  <a:srgbClr val="FFFFFF"/>
                </a:solidFill>
              </a:rPr>
              <a:t>Air always flows from high to low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45C3F-51A9-42A0-A468-49CFC4E3B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209458"/>
            <a:ext cx="4053545" cy="4648542"/>
          </a:xfrm>
        </p:spPr>
        <p:txBody>
          <a:bodyPr>
            <a:normAutofit lnSpcReduction="10000"/>
          </a:bodyPr>
          <a:lstStyle/>
          <a:p>
            <a:r>
              <a:rPr lang="en-CA" dirty="0"/>
              <a:t>When air is rising (low pressure) it leaves a space.</a:t>
            </a:r>
          </a:p>
          <a:p>
            <a:r>
              <a:rPr lang="en-CA" dirty="0"/>
              <a:t>Nature abhors a vacuum so….</a:t>
            </a:r>
          </a:p>
          <a:p>
            <a:r>
              <a:rPr lang="en-CA" dirty="0"/>
              <a:t>Air rushes in from high pressure areas it fill the space.</a:t>
            </a:r>
          </a:p>
          <a:p>
            <a:r>
              <a:rPr lang="en-CA" dirty="0"/>
              <a:t>Moving air is wind. </a:t>
            </a:r>
          </a:p>
          <a:p>
            <a:r>
              <a:rPr lang="en-CA" dirty="0"/>
              <a:t>Air always flows from high to low.</a:t>
            </a:r>
          </a:p>
          <a:p>
            <a:endParaRPr lang="en-CA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7AEF551-82F9-4C4C-A154-CD782B876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39"/>
          <a:stretch/>
        </p:blipFill>
        <p:spPr>
          <a:xfrm>
            <a:off x="6098892" y="2492376"/>
            <a:ext cx="5683398" cy="406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2C7507-661B-453D-8A19-5863018D7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CA" sz="4000">
                <a:solidFill>
                  <a:srgbClr val="FFFFFF"/>
                </a:solidFill>
              </a:rPr>
              <a:t>This works on a global scale too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3CC72-2884-42F3-ABC9-CCF283874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4031041"/>
          </a:xfrm>
        </p:spPr>
        <p:txBody>
          <a:bodyPr>
            <a:noAutofit/>
          </a:bodyPr>
          <a:lstStyle/>
          <a:p>
            <a:r>
              <a:rPr lang="en-CA" dirty="0"/>
              <a:t>Air rises at the equator (Low P)</a:t>
            </a:r>
          </a:p>
          <a:p>
            <a:r>
              <a:rPr lang="en-CA" dirty="0"/>
              <a:t>and sinks at the tropic of cancer</a:t>
            </a:r>
          </a:p>
          <a:p>
            <a:r>
              <a:rPr lang="en-CA" dirty="0"/>
              <a:t>(High P)</a:t>
            </a:r>
          </a:p>
          <a:p>
            <a:r>
              <a:rPr lang="en-CA" dirty="0"/>
              <a:t>Air rises at the arctic circle (Low P)</a:t>
            </a:r>
          </a:p>
          <a:p>
            <a:r>
              <a:rPr lang="en-CA" dirty="0"/>
              <a:t> and sinks at the poles (high P)</a:t>
            </a:r>
          </a:p>
          <a:p>
            <a:endParaRPr lang="en-CA" dirty="0"/>
          </a:p>
          <a:p>
            <a:r>
              <a:rPr lang="en-CA" dirty="0"/>
              <a:t>Air always flows from high to low</a:t>
            </a:r>
            <a:endParaRPr lang="en-US" dirty="0"/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EA04536C-8EBB-4B2B-97FF-3C481B7A1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891" y="2498461"/>
            <a:ext cx="5452923" cy="41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68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1757</Words>
  <Application>Microsoft Office PowerPoint</Application>
  <PresentationFormat>Widescreen</PresentationFormat>
  <Paragraphs>183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Wind and Weather</vt:lpstr>
      <vt:lpstr>What is energy?</vt:lpstr>
      <vt:lpstr>Density</vt:lpstr>
      <vt:lpstr>Density and Air Pressure</vt:lpstr>
      <vt:lpstr>How do scientists measure air pressure? With a barameter. Low pressure (hot moist air rising) predicts rain. High pressure (cold dry air falling) predicts fine weather</vt:lpstr>
      <vt:lpstr>Heat and density and air pressure</vt:lpstr>
      <vt:lpstr>Sea breeze versus land breeze small convection currents</vt:lpstr>
      <vt:lpstr>What is wind Air always flows from high to low</vt:lpstr>
      <vt:lpstr>This works on a global scale too</vt:lpstr>
      <vt:lpstr>Coriolis affect winds bend</vt:lpstr>
      <vt:lpstr>Trade with Europe followed the prevailing wind so does the weather</vt:lpstr>
      <vt:lpstr>How do scientists measure wind speed and direction?</vt:lpstr>
      <vt:lpstr>Homework measure the relationship between air pressure, temperature and rain fall</vt:lpstr>
      <vt:lpstr>The water cycle density and clouds air is like a sponge it holds water</vt:lpstr>
      <vt:lpstr>Clouds are formed at different altitudes and each one predicts a certain kind of weather.</vt:lpstr>
      <vt:lpstr>Cirrus clouds form on ice crystals high in the air . They look like mare’s tails. They predict rain in 2-3 days</vt:lpstr>
      <vt:lpstr>Cirrostratus cloud form a high layer. The number of stars you can see inside the ring predicts the number of days until rain or snow</vt:lpstr>
      <vt:lpstr>Cirrocumulus clouds form a high fluffy layer. They are sometimes called a maceral sky. They predict rain in 8-10 hrs. After a rain they predict good weather</vt:lpstr>
      <vt:lpstr>Altostratus clouds are blue grey and cover the whole sky at a medium height. They predict the weather is going to change. A long continuous storm(either rain or snow) is on the way</vt:lpstr>
      <vt:lpstr>When alto stratus clouds clump together, they make Nimbostratus clouds. These are big and bulky and produce lots of rain.  Nimbo means rain</vt:lpstr>
      <vt:lpstr>Altocumulus clouds mid height fluffy layer. Altocumulus clouds on a warm humid morning means thunderstorms in the afternoon</vt:lpstr>
      <vt:lpstr>Stratocumulus low level fluffy layer of clouds Usually there is no rain but sometimes if thick they can bring drizzle </vt:lpstr>
      <vt:lpstr>Cumulus clouds. Theses are low clouds that look like fluffy balls of cotton they predict fine weather and bright sunny days</vt:lpstr>
      <vt:lpstr>Stratus clouds</vt:lpstr>
      <vt:lpstr>Cumulonimbus or thunder heads</vt:lpstr>
      <vt:lpstr>What is an air mass?  What happens when 2 air masses come together?</vt:lpstr>
      <vt:lpstr>There are 4 main kinds of fronts</vt:lpstr>
      <vt:lpstr>Weather symbols for the 4 fronts</vt:lpstr>
      <vt:lpstr>Cold front . </vt:lpstr>
      <vt:lpstr>Fronts can predict weather</vt:lpstr>
      <vt:lpstr>Warm front again</vt:lpstr>
      <vt:lpstr>Warm front</vt:lpstr>
      <vt:lpstr>Occluded front</vt:lpstr>
      <vt:lpstr>Occluded front</vt:lpstr>
      <vt:lpstr>An Inversion Front</vt:lpstr>
      <vt:lpstr>Stationary front</vt:lpstr>
      <vt:lpstr>Stationary front</vt:lpstr>
      <vt:lpstr>We have over 200 years of recorded weather data and thousands of years of folklore predicting weather </vt:lpstr>
      <vt:lpstr>Folk lore  Whether the weather be fine or whether the weather be not; Whether the weather be cold or whether the weather be hot; We’ll weather the weather, whatever the weather, whether we like it or not!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and Weather</dc:title>
  <dc:creator>Anna Katherine Walsh</dc:creator>
  <cp:lastModifiedBy>Anna Katherine Walsh</cp:lastModifiedBy>
  <cp:revision>66</cp:revision>
  <dcterms:created xsi:type="dcterms:W3CDTF">2021-03-29T16:15:19Z</dcterms:created>
  <dcterms:modified xsi:type="dcterms:W3CDTF">2021-04-20T13:56:07Z</dcterms:modified>
</cp:coreProperties>
</file>